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9" r:id="rId3"/>
    <p:sldId id="343" r:id="rId4"/>
    <p:sldId id="303" r:id="rId5"/>
    <p:sldId id="261" r:id="rId6"/>
    <p:sldId id="306" r:id="rId7"/>
    <p:sldId id="307" r:id="rId8"/>
    <p:sldId id="263" r:id="rId9"/>
    <p:sldId id="363" r:id="rId10"/>
    <p:sldId id="366" r:id="rId11"/>
    <p:sldId id="367" r:id="rId12"/>
    <p:sldId id="264" r:id="rId13"/>
    <p:sldId id="265" r:id="rId14"/>
    <p:sldId id="266" r:id="rId15"/>
    <p:sldId id="311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44" r:id="rId27"/>
    <p:sldId id="345" r:id="rId28"/>
    <p:sldId id="346" r:id="rId29"/>
    <p:sldId id="365" r:id="rId30"/>
    <p:sldId id="325" r:id="rId31"/>
    <p:sldId id="351" r:id="rId32"/>
    <p:sldId id="352" r:id="rId33"/>
    <p:sldId id="353" r:id="rId34"/>
    <p:sldId id="354" r:id="rId35"/>
    <p:sldId id="355" r:id="rId36"/>
    <p:sldId id="358" r:id="rId37"/>
    <p:sldId id="361" r:id="rId38"/>
    <p:sldId id="359" r:id="rId39"/>
    <p:sldId id="362" r:id="rId40"/>
    <p:sldId id="309" r:id="rId41"/>
    <p:sldId id="310" r:id="rId42"/>
    <p:sldId id="308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82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98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EEDF8-C197-404F-A0DD-605CB1700649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3FA99-3BC3-4095-8774-6200D44F38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640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3FA99-3BC3-4095-8774-6200D44F38A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70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782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chemeClr val="tx1"/>
                </a:solidFill>
              </a:rPr>
              <a:t>Lab #3.5: Tower 2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879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chemeClr val="tx1"/>
                </a:solidFill>
              </a:rPr>
              <a:t>Lab #3.5: Tower 2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450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3.5: Tower 2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95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3.5: Tower 2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23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3.5: Tower 2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76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chemeClr val="tx1"/>
                </a:solidFill>
              </a:rPr>
              <a:t>Lab #3.5: Tower 2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167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chemeClr val="tx1"/>
                </a:solidFill>
              </a:rPr>
              <a:t>Lab #3.5: Tower 2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857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chemeClr val="tx1"/>
                </a:solidFill>
              </a:rPr>
              <a:t>Lab #3.5: Tower 2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10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chemeClr val="tx1"/>
                </a:solidFill>
              </a:rPr>
              <a:t>Lab #3.5: Tower 2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22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1F4C-08CD-4097-8915-BE856FA78CC4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chemeClr val="tx1"/>
                </a:solidFill>
              </a:rPr>
              <a:t>Lab #3.5: Tower 2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809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B1F4C-08CD-4097-8915-BE856FA78CC4}" type="datetimeFigureOut">
              <a:rPr lang="ko-KR" altLang="en-US" smtClean="0"/>
              <a:t>2019-04-29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2CB8F-D0AB-40FA-BC41-AC1E1AE0A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41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docs.docker.com/reference/commandline/buil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9.gif"/><Relationship Id="rId18" Type="http://schemas.openxmlformats.org/officeDocument/2006/relationships/image" Target="../media/image23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microsoft.com/office/2007/relationships/hdphoto" Target="../media/hdphoto2.wdp"/><Relationship Id="rId2" Type="http://schemas.openxmlformats.org/officeDocument/2006/relationships/image" Target="../media/image7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1.jpe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openxmlformats.org/officeDocument/2006/relationships/image" Target="../media/image2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png"/><Relationship Id="rId7" Type="http://schemas.openxmlformats.org/officeDocument/2006/relationships/image" Target="../media/image8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4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jpeg"/><Relationship Id="rId15" Type="http://schemas.openxmlformats.org/officeDocument/2006/relationships/image" Target="../media/image33.png"/><Relationship Id="rId10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29.png"/><Relationship Id="rId14" Type="http://schemas.openxmlformats.org/officeDocument/2006/relationships/image" Target="../media/image19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2910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>
            <a:extLst>
              <a:ext uri="{FF2B5EF4-FFF2-40B4-BE49-F238E27FC236}">
                <a16:creationId xmlns=""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+mj-ea"/>
              </a:rPr>
            </a:br>
            <a:endParaRPr lang="ko-KR" altLang="en-US" sz="1800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7" name="Picture 2" descr="starmoocì ëí ì´ë¯¸ì§ ê²ìê²°ê³¼">
              <a:extLst>
                <a:ext uri="{FF2B5EF4-FFF2-40B4-BE49-F238E27FC236}">
                  <a16:creationId xmlns=""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ê´ì£¼ê³¼íê¸°ì ì pngì ëí ì´ë¯¸ì§ ê²ìê²°ê³¼">
              <a:extLst>
                <a:ext uri="{FF2B5EF4-FFF2-40B4-BE49-F238E27FC236}">
                  <a16:creationId xmlns=""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https://github.com/SmartX-Labs/SmartX-Mini-MOOC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+mn-ea"/>
              </a:rPr>
              <a:t>Lab #</a:t>
            </a:r>
            <a:r>
              <a:rPr lang="en-US" altLang="ko-KR" sz="3600" dirty="0" smtClean="0">
                <a:solidFill>
                  <a:srgbClr val="FF0000"/>
                </a:solidFill>
                <a:latin typeface="+mn-ea"/>
              </a:rPr>
              <a:t>3.5: Tower 2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6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WAN through Tower - 1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lc="http://schemas.openxmlformats.org/drawingml/2006/lockedCanvas" xmlns:a16="http://schemas.microsoft.com/office/drawing/2014/main" xmlns="" id="{292007F5-8089-4EA5-B329-05BFDEDD6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799" y="1157428"/>
            <a:ext cx="3251473" cy="646775"/>
          </a:xfrm>
          <a:prstGeom prst="rect">
            <a:avLst/>
          </a:prstGeom>
        </p:spPr>
      </p:pic>
      <p:pic>
        <p:nvPicPr>
          <p:cNvPr id="1028" name="Picture 4" descr="Image result for raspberry pi log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482" y="1065637"/>
            <a:ext cx="644835" cy="81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자유형 33"/>
          <p:cNvSpPr/>
          <p:nvPr/>
        </p:nvSpPr>
        <p:spPr>
          <a:xfrm>
            <a:off x="3720664" y="1391319"/>
            <a:ext cx="793156" cy="364603"/>
          </a:xfrm>
          <a:custGeom>
            <a:avLst/>
            <a:gdLst>
              <a:gd name="connsiteX0" fmla="*/ 219578 w 779618"/>
              <a:gd name="connsiteY0" fmla="*/ 0 h 358816"/>
              <a:gd name="connsiteX1" fmla="*/ 779618 w 779618"/>
              <a:gd name="connsiteY1" fmla="*/ 0 h 358816"/>
              <a:gd name="connsiteX2" fmla="*/ 779618 w 779618"/>
              <a:gd name="connsiteY2" fmla="*/ 358816 h 358816"/>
              <a:gd name="connsiteX3" fmla="*/ 0 w 779618"/>
              <a:gd name="connsiteY3" fmla="*/ 358816 h 358816"/>
              <a:gd name="connsiteX4" fmla="*/ 0 w 779618"/>
              <a:gd name="connsiteY4" fmla="*/ 173741 h 358816"/>
              <a:gd name="connsiteX5" fmla="*/ 219578 w 779618"/>
              <a:gd name="connsiteY5" fmla="*/ 173741 h 35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9618" h="358816">
                <a:moveTo>
                  <a:pt x="219578" y="0"/>
                </a:moveTo>
                <a:lnTo>
                  <a:pt x="779618" y="0"/>
                </a:lnTo>
                <a:lnTo>
                  <a:pt x="779618" y="358816"/>
                </a:lnTo>
                <a:lnTo>
                  <a:pt x="0" y="358816"/>
                </a:lnTo>
                <a:lnTo>
                  <a:pt x="0" y="173741"/>
                </a:lnTo>
                <a:lnTo>
                  <a:pt x="219578" y="173741"/>
                </a:lnTo>
                <a:close/>
              </a:path>
            </a:pathLst>
          </a:cu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720664" y="1391319"/>
            <a:ext cx="219578" cy="1630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260279" y="1573620"/>
            <a:ext cx="219578" cy="16309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꺾인 연결선 40"/>
          <p:cNvCxnSpPr>
            <a:stCxn id="1028" idx="1"/>
            <a:endCxn id="38" idx="2"/>
          </p:cNvCxnSpPr>
          <p:nvPr/>
        </p:nvCxnSpPr>
        <p:spPr>
          <a:xfrm rot="10800000" flipV="1">
            <a:off x="4370068" y="1471111"/>
            <a:ext cx="3242414" cy="265608"/>
          </a:xfrm>
          <a:prstGeom prst="bentConnector4">
            <a:avLst>
              <a:gd name="adj1" fmla="val 30994"/>
              <a:gd name="adj2" fmla="val 158106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38" idx="0"/>
            <a:endCxn id="18" idx="3"/>
          </p:cNvCxnSpPr>
          <p:nvPr/>
        </p:nvCxnSpPr>
        <p:spPr>
          <a:xfrm rot="16200000" flipV="1">
            <a:off x="4104780" y="1308332"/>
            <a:ext cx="100751" cy="429826"/>
          </a:xfrm>
          <a:prstGeom prst="bent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8" idx="1"/>
            <a:endCxn id="56" idx="3"/>
          </p:cNvCxnSpPr>
          <p:nvPr/>
        </p:nvCxnSpPr>
        <p:spPr>
          <a:xfrm rot="10800000" flipV="1">
            <a:off x="2471856" y="1472868"/>
            <a:ext cx="1248808" cy="489"/>
          </a:xfrm>
          <a:prstGeom prst="bent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586005" y="621737"/>
            <a:ext cx="24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SYS-E300-8D mini server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252885" y="610163"/>
            <a:ext cx="136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Raspberry PI</a:t>
            </a:r>
            <a:endParaRPr lang="ko-KR" altLang="en-US" dirty="0"/>
          </a:p>
        </p:txBody>
      </p:sp>
      <p:sp>
        <p:nvSpPr>
          <p:cNvPr id="55" name="내용 개체 틀 2"/>
          <p:cNvSpPr txBox="1">
            <a:spLocks/>
          </p:cNvSpPr>
          <p:nvPr/>
        </p:nvSpPr>
        <p:spPr>
          <a:xfrm>
            <a:off x="285992" y="2228334"/>
            <a:ext cx="8586938" cy="35378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We can configure raspberry pi to connect to public internet through tower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The three essential techniques are needed: NAT, Masquerade, DHCP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NAT (Network Address Translation)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Exchange network traffic through routers while rewrite the TCP/UDP port number and source and destination of IP address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Masquerade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All network requests generated by internal computers are converted to external public IP address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DHCP(Dynamic Host Configuration Protocol)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맑은 고딕 (본문)"/>
              </a:rPr>
              <a:t>Protocol that automatically provides the client with the IP address of the host and the basic setting of various TCP/IP Protocols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044" b="82545" l="0" r="95938">
                        <a14:foregroundMark x1="42188" y1="52365" x2="42188" y2="52365"/>
                        <a14:foregroundMark x1="47656" y1="53834" x2="47656" y2="53834"/>
                        <a14:foregroundMark x1="61250" y1="55465" x2="39219" y2="47471"/>
                        <a14:foregroundMark x1="74063" y1="53834" x2="16250" y2="51223"/>
                        <a14:foregroundMark x1="32344" y1="57259" x2="39688" y2="50408"/>
                        <a14:foregroundMark x1="47656" y1="57259" x2="39688" y2="49266"/>
                        <a14:foregroundMark x1="43594" y1="53507" x2="33438" y2="5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9668" r="1064" b="17928"/>
          <a:stretch/>
        </p:blipFill>
        <p:spPr>
          <a:xfrm>
            <a:off x="353346" y="800616"/>
            <a:ext cx="2118510" cy="134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61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WAN through Tower – 2 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78531" y="626119"/>
            <a:ext cx="8586938" cy="3537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Network Configuration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Use ‘</a:t>
            </a:r>
            <a:r>
              <a:rPr lang="en-US" altLang="ko-KR" dirty="0" err="1" smtClean="0">
                <a:solidFill>
                  <a:schemeClr val="tx1"/>
                </a:solidFill>
                <a:latin typeface="맑은 고딕 (본문)"/>
              </a:rPr>
              <a:t>dnsmasq</a:t>
            </a: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’ DHCP </a:t>
            </a:r>
            <a:r>
              <a:rPr lang="en-US" altLang="ko-KR" dirty="0" err="1" smtClean="0">
                <a:solidFill>
                  <a:schemeClr val="tx1"/>
                </a:solidFill>
                <a:latin typeface="맑은 고딕 (본문)"/>
              </a:rPr>
              <a:t>deamon</a:t>
            </a: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 to provide 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</a:rPr>
              <a:t>DHCP</a:t>
            </a: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 server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Use </a:t>
            </a:r>
            <a:r>
              <a:rPr lang="en-US" altLang="ko-KR" dirty="0" err="1" smtClean="0">
                <a:solidFill>
                  <a:schemeClr val="tx1"/>
                </a:solidFill>
                <a:latin typeface="맑은 고딕 (본문)"/>
              </a:rPr>
              <a:t>linux</a:t>
            </a: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 command ‘</a:t>
            </a:r>
            <a:r>
              <a:rPr lang="en-US" altLang="ko-KR" dirty="0" err="1" smtClean="0">
                <a:solidFill>
                  <a:schemeClr val="tx1"/>
                </a:solidFill>
                <a:latin typeface="맑은 고딕 (본문)"/>
              </a:rPr>
              <a:t>iptables</a:t>
            </a: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’ to modify 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</a:rPr>
              <a:t>NAT </a:t>
            </a: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(Configure to provide 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</a:rPr>
              <a:t>Masquerade</a:t>
            </a: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38180" y="4594795"/>
            <a:ext cx="25171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$"/>
            </a:pPr>
            <a:r>
              <a:rPr lang="en-US" altLang="ko-KR" sz="1200" dirty="0" err="1"/>
              <a:t>s</a:t>
            </a:r>
            <a:r>
              <a:rPr lang="en-US" altLang="ko-KR" sz="1200" dirty="0" err="1" smtClean="0"/>
              <a:t>udo</a:t>
            </a:r>
            <a:r>
              <a:rPr lang="en-US" altLang="ko-KR" sz="1200" dirty="0" smtClean="0"/>
              <a:t> apt-get install </a:t>
            </a:r>
            <a:r>
              <a:rPr lang="en-US" altLang="ko-KR" sz="1200" dirty="0" err="1" smtClean="0"/>
              <a:t>dnsmasq</a:t>
            </a:r>
            <a:endParaRPr lang="en-US" altLang="ko-KR" sz="1200" dirty="0" smtClean="0"/>
          </a:p>
          <a:p>
            <a:pPr marL="285750" indent="-285750">
              <a:buFont typeface="Calibri" panose="020F0502020204030204" pitchFamily="34" charset="0"/>
              <a:buChar char="$"/>
            </a:pPr>
            <a:r>
              <a:rPr lang="en-US" altLang="ko-KR" sz="1200" dirty="0" err="1" smtClean="0"/>
              <a:t>sudo</a:t>
            </a:r>
            <a:r>
              <a:rPr lang="en-US" altLang="ko-KR" sz="1200" dirty="0" smtClean="0"/>
              <a:t> vi /</a:t>
            </a:r>
            <a:r>
              <a:rPr lang="en-US" altLang="ko-KR" sz="1200" dirty="0" err="1" smtClean="0"/>
              <a:t>etc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dnsmasq.conf</a:t>
            </a:r>
            <a:endParaRPr lang="en-US" altLang="ko-KR" sz="1200" dirty="0" smtClean="0"/>
          </a:p>
          <a:p>
            <a:pPr marL="285750" indent="-285750">
              <a:buFont typeface="Calibri" panose="020F0502020204030204" pitchFamily="34" charset="0"/>
              <a:buChar char="$"/>
            </a:pPr>
            <a:endParaRPr lang="en-US" altLang="ko-KR" sz="1200" dirty="0"/>
          </a:p>
          <a:p>
            <a:pPr marL="285750" indent="-285750">
              <a:buFont typeface="Calibri" panose="020F0502020204030204" pitchFamily="34" charset="0"/>
              <a:buChar char="$"/>
            </a:pPr>
            <a:endParaRPr lang="en-US" altLang="ko-KR" sz="1200" dirty="0" smtClean="0"/>
          </a:p>
          <a:p>
            <a:pPr marL="285750" indent="-285750">
              <a:buFont typeface="Calibri" panose="020F0502020204030204" pitchFamily="34" charset="0"/>
              <a:buChar char="$"/>
            </a:pPr>
            <a:endParaRPr lang="en-US" altLang="ko-KR" sz="1200" dirty="0"/>
          </a:p>
          <a:p>
            <a:pPr marL="285750" indent="-285750">
              <a:buFont typeface="Calibri" panose="020F0502020204030204" pitchFamily="34" charset="0"/>
              <a:buChar char="$"/>
            </a:pPr>
            <a:endParaRPr lang="en-US" altLang="ko-KR" sz="1200" dirty="0" smtClean="0"/>
          </a:p>
          <a:p>
            <a:pPr marL="285750" indent="-285750">
              <a:buFont typeface="Calibri" panose="020F0502020204030204" pitchFamily="34" charset="0"/>
              <a:buChar char="$"/>
            </a:pPr>
            <a:endParaRPr lang="en-US" altLang="ko-KR" sz="1200" dirty="0"/>
          </a:p>
          <a:p>
            <a:pPr marL="285750" indent="-285750">
              <a:buFont typeface="Calibri" panose="020F0502020204030204" pitchFamily="34" charset="0"/>
              <a:buChar char="$"/>
            </a:pPr>
            <a:endParaRPr lang="en-US" altLang="ko-KR" sz="1200" dirty="0" smtClean="0"/>
          </a:p>
          <a:p>
            <a:pPr marL="285750" indent="-285750">
              <a:buFont typeface="Calibri" panose="020F0502020204030204" pitchFamily="34" charset="0"/>
              <a:buChar char="$"/>
            </a:pPr>
            <a:endParaRPr lang="en-US" altLang="ko-KR" sz="1200" dirty="0"/>
          </a:p>
          <a:p>
            <a:pPr marL="285750" indent="-285750">
              <a:buFont typeface="Calibri" panose="020F0502020204030204" pitchFamily="34" charset="0"/>
              <a:buChar char="$"/>
            </a:pPr>
            <a:r>
              <a:rPr lang="en-US" altLang="ko-KR" sz="1200" dirty="0" err="1" smtClean="0"/>
              <a:t>Sudo</a:t>
            </a:r>
            <a:r>
              <a:rPr lang="en-US" altLang="ko-KR" sz="1200" dirty="0" smtClean="0"/>
              <a:t> /</a:t>
            </a:r>
            <a:r>
              <a:rPr lang="en-US" altLang="ko-KR" sz="1200" dirty="0" err="1" smtClean="0"/>
              <a:t>etc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init.d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dnsmasq</a:t>
            </a:r>
            <a:r>
              <a:rPr lang="en-US" altLang="ko-KR" sz="1200" dirty="0" smtClean="0"/>
              <a:t> restart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1326039" y="2318669"/>
            <a:ext cx="2881357" cy="1741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292007F5-8089-4EA5-B329-05BFDEDD6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276" y="2101152"/>
            <a:ext cx="1658572" cy="329919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225804" y="3059133"/>
            <a:ext cx="863855" cy="389076"/>
          </a:xfrm>
          <a:prstGeom prst="roundRect">
            <a:avLst/>
          </a:prstGeom>
          <a:solidFill>
            <a:srgbClr val="00B0F0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br0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75" y="2861683"/>
            <a:ext cx="518425" cy="33663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524917" y="2185449"/>
            <a:ext cx="491925" cy="2884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eth0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01065" y="1836336"/>
            <a:ext cx="774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internet</a:t>
            </a:r>
            <a:endParaRPr lang="ko-KR" altLang="en-US" sz="1400" dirty="0"/>
          </a:p>
        </p:txBody>
      </p:sp>
      <p:cxnSp>
        <p:nvCxnSpPr>
          <p:cNvPr id="21" name="꺾인 연결선 20"/>
          <p:cNvCxnSpPr>
            <a:stCxn id="13" idx="0"/>
            <a:endCxn id="18" idx="3"/>
          </p:cNvCxnSpPr>
          <p:nvPr/>
        </p:nvCxnSpPr>
        <p:spPr>
          <a:xfrm rot="16200000" flipV="1">
            <a:off x="1575774" y="1990343"/>
            <a:ext cx="195224" cy="1949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524916" y="3916875"/>
            <a:ext cx="491925" cy="2884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eth1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>
            <a:off x="2200396" y="3916421"/>
            <a:ext cx="491925" cy="2884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eth2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2875876" y="3912431"/>
            <a:ext cx="491925" cy="2884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eth3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3551355" y="3912431"/>
            <a:ext cx="491925" cy="2884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eth4</a:t>
            </a:r>
            <a:endParaRPr lang="ko-KR" altLang="en-US" sz="1200" dirty="0"/>
          </a:p>
        </p:txBody>
      </p:sp>
      <p:sp>
        <p:nvSpPr>
          <p:cNvPr id="28" name="직사각형 27"/>
          <p:cNvSpPr/>
          <p:nvPr/>
        </p:nvSpPr>
        <p:spPr>
          <a:xfrm>
            <a:off x="3977524" y="3107550"/>
            <a:ext cx="491925" cy="2884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eth5</a:t>
            </a:r>
            <a:endParaRPr lang="ko-KR" altLang="en-US" sz="1200" dirty="0"/>
          </a:p>
        </p:txBody>
      </p:sp>
      <p:cxnSp>
        <p:nvCxnSpPr>
          <p:cNvPr id="30" name="꺾인 연결선 29"/>
          <p:cNvCxnSpPr>
            <a:stCxn id="24" idx="0"/>
            <a:endCxn id="11" idx="2"/>
          </p:cNvCxnSpPr>
          <p:nvPr/>
        </p:nvCxnSpPr>
        <p:spPr>
          <a:xfrm rot="5400000" flipH="1" flipV="1">
            <a:off x="1979972" y="3239116"/>
            <a:ext cx="468666" cy="8868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5" idx="0"/>
            <a:endCxn id="11" idx="2"/>
          </p:cNvCxnSpPr>
          <p:nvPr/>
        </p:nvCxnSpPr>
        <p:spPr>
          <a:xfrm rot="5400000" flipH="1" flipV="1">
            <a:off x="2317939" y="3576629"/>
            <a:ext cx="468212" cy="21137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26" idx="0"/>
            <a:endCxn id="11" idx="2"/>
          </p:cNvCxnSpPr>
          <p:nvPr/>
        </p:nvCxnSpPr>
        <p:spPr>
          <a:xfrm rot="16200000" flipV="1">
            <a:off x="2657675" y="3448266"/>
            <a:ext cx="464222" cy="4641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7" idx="0"/>
            <a:endCxn id="11" idx="2"/>
          </p:cNvCxnSpPr>
          <p:nvPr/>
        </p:nvCxnSpPr>
        <p:spPr>
          <a:xfrm rot="16200000" flipV="1">
            <a:off x="2995414" y="3110527"/>
            <a:ext cx="464222" cy="113958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28" idx="1"/>
            <a:endCxn id="11" idx="3"/>
          </p:cNvCxnSpPr>
          <p:nvPr/>
        </p:nvCxnSpPr>
        <p:spPr>
          <a:xfrm rot="10800000" flipV="1">
            <a:off x="3089660" y="3251787"/>
            <a:ext cx="887865" cy="188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256153" y="2429036"/>
            <a:ext cx="1029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172.72.xx.xxx</a:t>
            </a:r>
            <a:endParaRPr lang="ko-KR" alt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080555" y="3371900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192.168.50.100</a:t>
            </a:r>
            <a:endParaRPr lang="ko-KR" alt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57162" y="5156717"/>
            <a:ext cx="2975495" cy="92333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s</a:t>
            </a:r>
            <a:r>
              <a:rPr lang="en-US" altLang="ko-KR" sz="900" dirty="0" smtClean="0"/>
              <a:t>erver=8.8.8.8</a:t>
            </a:r>
            <a:endParaRPr lang="en-US" altLang="ko-KR" sz="900" dirty="0" smtClean="0"/>
          </a:p>
          <a:p>
            <a:r>
              <a:rPr lang="en-US" altLang="ko-KR" sz="900" dirty="0"/>
              <a:t>b</a:t>
            </a:r>
            <a:r>
              <a:rPr lang="en-US" altLang="ko-KR" sz="900" dirty="0" smtClean="0"/>
              <a:t>ind-interfaces</a:t>
            </a:r>
            <a:endParaRPr lang="en-US" altLang="ko-KR" sz="900" dirty="0" smtClean="0"/>
          </a:p>
          <a:p>
            <a:r>
              <a:rPr lang="en-US" altLang="ko-KR" sz="900" dirty="0"/>
              <a:t>d</a:t>
            </a:r>
            <a:r>
              <a:rPr lang="en-US" altLang="ko-KR" sz="900" dirty="0" smtClean="0"/>
              <a:t>omain-needed</a:t>
            </a:r>
            <a:endParaRPr lang="en-US" altLang="ko-KR" sz="900" dirty="0" smtClean="0"/>
          </a:p>
          <a:p>
            <a:r>
              <a:rPr lang="en-US" altLang="ko-KR" sz="900" dirty="0"/>
              <a:t>b</a:t>
            </a:r>
            <a:r>
              <a:rPr lang="en-US" altLang="ko-KR" sz="900" dirty="0" smtClean="0"/>
              <a:t>ogus-</a:t>
            </a:r>
            <a:r>
              <a:rPr lang="en-US" altLang="ko-KR" sz="900" dirty="0" err="1" smtClean="0"/>
              <a:t>priv</a:t>
            </a:r>
            <a:endParaRPr lang="en-US" altLang="ko-KR" sz="900" dirty="0" smtClean="0"/>
          </a:p>
          <a:p>
            <a:r>
              <a:rPr lang="en-US" altLang="ko-KR" sz="900" dirty="0" err="1" smtClean="0"/>
              <a:t>dhcp</a:t>
            </a:r>
            <a:r>
              <a:rPr lang="en-US" altLang="ko-KR" sz="900" dirty="0" smtClean="0"/>
              <a:t>-range=interface:br0,192.168.50.81,192.168.50.99,12h</a:t>
            </a:r>
          </a:p>
          <a:p>
            <a:r>
              <a:rPr lang="en-US" altLang="ko-KR" sz="900" dirty="0" err="1" smtClean="0"/>
              <a:t>dhcp</a:t>
            </a:r>
            <a:r>
              <a:rPr lang="en-US" altLang="ko-KR" sz="900" dirty="0" smtClean="0"/>
              <a:t>-option=3,192.168.50.100</a:t>
            </a:r>
            <a:endParaRPr lang="ko-KR" altLang="en-US" sz="900" dirty="0"/>
          </a:p>
        </p:txBody>
      </p:sp>
      <p:sp>
        <p:nvSpPr>
          <p:cNvPr id="53" name="TextBox 52"/>
          <p:cNvSpPr txBox="1"/>
          <p:nvPr/>
        </p:nvSpPr>
        <p:spPr>
          <a:xfrm>
            <a:off x="3113675" y="4608003"/>
            <a:ext cx="2535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$"/>
            </a:pPr>
            <a:r>
              <a:rPr lang="en-US" altLang="ko-KR" sz="1200" dirty="0" err="1"/>
              <a:t>s</a:t>
            </a:r>
            <a:r>
              <a:rPr lang="en-US" altLang="ko-KR" sz="1200" dirty="0" err="1" smtClean="0"/>
              <a:t>ysctl</a:t>
            </a:r>
            <a:r>
              <a:rPr lang="en-US" altLang="ko-KR" sz="1200" dirty="0" smtClean="0"/>
              <a:t> –w net.ipv4.ip_forward=1</a:t>
            </a:r>
          </a:p>
          <a:p>
            <a:pPr marL="285750" indent="-285750">
              <a:buFont typeface="Calibri" panose="020F0502020204030204" pitchFamily="34" charset="0"/>
              <a:buChar char="$"/>
            </a:pPr>
            <a:r>
              <a:rPr lang="en-US" altLang="ko-KR" sz="1200" dirty="0" err="1"/>
              <a:t>i</a:t>
            </a:r>
            <a:r>
              <a:rPr lang="en-US" altLang="ko-KR" sz="1200" dirty="0" err="1" smtClean="0"/>
              <a:t>ptables</a:t>
            </a:r>
            <a:r>
              <a:rPr lang="en-US" altLang="ko-KR" sz="1200" dirty="0" smtClean="0"/>
              <a:t> –A FORWARD –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 br0 –j ACCEPT</a:t>
            </a:r>
          </a:p>
          <a:p>
            <a:pPr marL="285750" indent="-285750">
              <a:buFont typeface="Calibri" panose="020F0502020204030204" pitchFamily="34" charset="0"/>
              <a:buChar char="$"/>
            </a:pPr>
            <a:r>
              <a:rPr lang="en-US" altLang="ko-KR" sz="1200" dirty="0" err="1"/>
              <a:t>i</a:t>
            </a:r>
            <a:r>
              <a:rPr lang="en-US" altLang="ko-KR" sz="1200" dirty="0" err="1" smtClean="0"/>
              <a:t>ptables</a:t>
            </a:r>
            <a:r>
              <a:rPr lang="en-US" altLang="ko-KR" sz="1200" dirty="0" smtClean="0"/>
              <a:t> –t </a:t>
            </a:r>
            <a:r>
              <a:rPr lang="en-US" altLang="ko-KR" sz="1200" dirty="0" err="1" smtClean="0"/>
              <a:t>nat</a:t>
            </a:r>
            <a:r>
              <a:rPr lang="en-US" altLang="ko-KR" sz="1200" dirty="0" smtClean="0"/>
              <a:t> –A POSTROUTING –o eth0 –j MASQERADE</a:t>
            </a:r>
            <a:endParaRPr lang="ko-KR" alt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516853" y="4266485"/>
            <a:ext cx="20874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Dnsmasq</a:t>
            </a:r>
            <a:r>
              <a:rPr lang="en-US" altLang="ko-KR" sz="1000" dirty="0" smtClean="0"/>
              <a:t> DHCP Server Configuration</a:t>
            </a:r>
            <a:endParaRPr lang="ko-KR" altLang="en-US" sz="1000" dirty="0"/>
          </a:p>
        </p:txBody>
      </p:sp>
      <p:sp>
        <p:nvSpPr>
          <p:cNvPr id="55" name="직사각형 54"/>
          <p:cNvSpPr/>
          <p:nvPr/>
        </p:nvSpPr>
        <p:spPr>
          <a:xfrm>
            <a:off x="7461" y="4512706"/>
            <a:ext cx="3106214" cy="20848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3113675" y="4512689"/>
            <a:ext cx="2598431" cy="20848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4011979" y="4268861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Modify NAT</a:t>
            </a:r>
            <a:endParaRPr lang="ko-KR" altLang="en-US" sz="1000" dirty="0"/>
          </a:p>
        </p:txBody>
      </p:sp>
      <p:sp>
        <p:nvSpPr>
          <p:cNvPr id="58" name="직사각형 57"/>
          <p:cNvSpPr/>
          <p:nvPr/>
        </p:nvSpPr>
        <p:spPr>
          <a:xfrm>
            <a:off x="6661133" y="2706035"/>
            <a:ext cx="1510496" cy="10566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Picture 4" descr="Image result for raspberry pi logo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890" y="2259563"/>
            <a:ext cx="644835" cy="81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6492386" y="3107550"/>
            <a:ext cx="491925" cy="2884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eth0</a:t>
            </a:r>
            <a:endParaRPr lang="ko-KR" altLang="en-US" sz="1200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6001473" y="2101152"/>
            <a:ext cx="0" cy="4386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6170437" y="4508185"/>
            <a:ext cx="2598431" cy="20848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6724897" y="4261964"/>
            <a:ext cx="1489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DHCP Client </a:t>
            </a:r>
            <a:r>
              <a:rPr lang="en-US" altLang="ko-KR" sz="1000" dirty="0" err="1" smtClean="0"/>
              <a:t>configuation</a:t>
            </a:r>
            <a:endParaRPr lang="ko-KR" altLang="en-US" sz="1000" dirty="0"/>
          </a:p>
        </p:txBody>
      </p:sp>
      <p:sp>
        <p:nvSpPr>
          <p:cNvPr id="65" name="TextBox 64"/>
          <p:cNvSpPr txBox="1"/>
          <p:nvPr/>
        </p:nvSpPr>
        <p:spPr>
          <a:xfrm>
            <a:off x="6158703" y="4564205"/>
            <a:ext cx="25356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$"/>
            </a:pPr>
            <a:r>
              <a:rPr lang="en-US" altLang="ko-KR" sz="1200" dirty="0" err="1"/>
              <a:t>s</a:t>
            </a:r>
            <a:r>
              <a:rPr lang="en-US" altLang="ko-KR" sz="1200" dirty="0" err="1" smtClean="0"/>
              <a:t>udo</a:t>
            </a:r>
            <a:r>
              <a:rPr lang="en-US" altLang="ko-KR" sz="1200" dirty="0" smtClean="0"/>
              <a:t> vi /</a:t>
            </a:r>
            <a:r>
              <a:rPr lang="en-US" altLang="ko-KR" sz="1200" dirty="0" err="1" smtClean="0"/>
              <a:t>etc</a:t>
            </a:r>
            <a:r>
              <a:rPr lang="en-US" altLang="ko-KR" sz="1200" dirty="0" smtClean="0"/>
              <a:t>/network/interfaces</a:t>
            </a:r>
          </a:p>
          <a:p>
            <a:pPr marL="285750" indent="-285750">
              <a:buFont typeface="Calibri" panose="020F0502020204030204" pitchFamily="34" charset="0"/>
              <a:buChar char="$"/>
            </a:pPr>
            <a:endParaRPr lang="en-US" altLang="ko-KR" sz="1200" dirty="0"/>
          </a:p>
          <a:p>
            <a:pPr marL="285750" indent="-285750">
              <a:buFont typeface="Calibri" panose="020F0502020204030204" pitchFamily="34" charset="0"/>
              <a:buChar char="$"/>
            </a:pPr>
            <a:endParaRPr lang="en-US" altLang="ko-KR" sz="1200" dirty="0" smtClean="0"/>
          </a:p>
          <a:p>
            <a:pPr marL="285750" indent="-285750">
              <a:buFont typeface="Calibri" panose="020F0502020204030204" pitchFamily="34" charset="0"/>
              <a:buChar char="$"/>
            </a:pPr>
            <a:endParaRPr lang="en-US" altLang="ko-KR" sz="1200" dirty="0"/>
          </a:p>
          <a:p>
            <a:pPr marL="285750" indent="-285750">
              <a:buFont typeface="Calibri" panose="020F0502020204030204" pitchFamily="34" charset="0"/>
              <a:buChar char="$"/>
            </a:pPr>
            <a:endParaRPr lang="en-US" altLang="ko-KR" sz="1200" dirty="0" smtClean="0"/>
          </a:p>
          <a:p>
            <a:pPr marL="285750" indent="-285750">
              <a:buFont typeface="Calibri" panose="020F0502020204030204" pitchFamily="34" charset="0"/>
              <a:buChar char="$"/>
            </a:pPr>
            <a:r>
              <a:rPr lang="en-US" altLang="ko-KR" sz="1200" dirty="0" err="1"/>
              <a:t>s</a:t>
            </a:r>
            <a:r>
              <a:rPr lang="en-US" altLang="ko-KR" sz="1200" dirty="0" err="1" smtClean="0"/>
              <a:t>udo</a:t>
            </a:r>
            <a:r>
              <a:rPr lang="en-US" altLang="ko-KR" sz="1200" dirty="0" smtClean="0"/>
              <a:t> /</a:t>
            </a:r>
            <a:r>
              <a:rPr lang="en-US" altLang="ko-KR" sz="1200" dirty="0" err="1" smtClean="0"/>
              <a:t>etc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init.d</a:t>
            </a:r>
            <a:r>
              <a:rPr lang="en-US" altLang="ko-KR" sz="1200" dirty="0" smtClean="0"/>
              <a:t>/networking/restart</a:t>
            </a:r>
            <a:endParaRPr lang="ko-KR" alt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6219889" y="4908375"/>
            <a:ext cx="2491630" cy="5078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a</a:t>
            </a:r>
            <a:r>
              <a:rPr lang="en-US" altLang="ko-KR" sz="900" dirty="0" smtClean="0"/>
              <a:t>llow-</a:t>
            </a:r>
            <a:r>
              <a:rPr lang="en-US" altLang="ko-KR" sz="900" dirty="0" err="1" smtClean="0"/>
              <a:t>hotplug</a:t>
            </a:r>
            <a:endParaRPr lang="en-US" altLang="ko-KR" sz="900" dirty="0" smtClean="0"/>
          </a:p>
          <a:p>
            <a:r>
              <a:rPr lang="en-US" altLang="ko-KR" sz="900" dirty="0"/>
              <a:t>a</a:t>
            </a:r>
            <a:r>
              <a:rPr lang="en-US" altLang="ko-KR" sz="900" dirty="0" smtClean="0"/>
              <a:t>uto eth0</a:t>
            </a:r>
          </a:p>
          <a:p>
            <a:r>
              <a:rPr lang="en-US" altLang="ko-KR" sz="900" dirty="0" err="1" smtClean="0"/>
              <a:t>iface</a:t>
            </a:r>
            <a:r>
              <a:rPr lang="en-US" altLang="ko-KR" sz="900" dirty="0" smtClean="0"/>
              <a:t> eth0 </a:t>
            </a:r>
            <a:r>
              <a:rPr lang="en-US" altLang="ko-KR" sz="900" dirty="0" err="1" smtClean="0"/>
              <a:t>inet</a:t>
            </a:r>
            <a:r>
              <a:rPr lang="en-US" altLang="ko-KR" sz="900" dirty="0" smtClean="0"/>
              <a:t> </a:t>
            </a:r>
            <a:r>
              <a:rPr lang="en-US" altLang="ko-KR" sz="900" dirty="0" err="1" smtClean="0"/>
              <a:t>dhcp</a:t>
            </a:r>
            <a:endParaRPr lang="en-US" altLang="ko-KR" sz="900" dirty="0" smtClean="0"/>
          </a:p>
        </p:txBody>
      </p:sp>
      <p:cxnSp>
        <p:nvCxnSpPr>
          <p:cNvPr id="68" name="꺾인 연결선 67"/>
          <p:cNvCxnSpPr>
            <a:stCxn id="60" idx="1"/>
            <a:endCxn id="28" idx="3"/>
          </p:cNvCxnSpPr>
          <p:nvPr/>
        </p:nvCxnSpPr>
        <p:spPr>
          <a:xfrm rot="10800000">
            <a:off x="4469450" y="3251788"/>
            <a:ext cx="2022937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13" idx="2"/>
            <a:endCxn id="11" idx="0"/>
          </p:cNvCxnSpPr>
          <p:nvPr/>
        </p:nvCxnSpPr>
        <p:spPr>
          <a:xfrm rot="16200000" flipH="1">
            <a:off x="1921702" y="2323103"/>
            <a:ext cx="585208" cy="886852"/>
          </a:xfrm>
          <a:prstGeom prst="bentConnector3">
            <a:avLst/>
          </a:prstGeom>
          <a:ln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186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25708" y="332719"/>
            <a:ext cx="5692584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500" b="1" dirty="0"/>
              <a:t>Practice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348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#0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- Lab Preparation (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1/1)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30326" y="1572217"/>
            <a:ext cx="2810926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Raspberry Pi Model B (Pi)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ARM Cortex A7 @900MHz 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1GB</a:t>
            </a:r>
            <a:br>
              <a:rPr lang="en-US" altLang="ko-KR" sz="1200" dirty="0"/>
            </a:br>
            <a:r>
              <a:rPr lang="en-US" altLang="ko-KR" sz="1200" b="1" dirty="0"/>
              <a:t>SD Card: </a:t>
            </a:r>
            <a:r>
              <a:rPr lang="en-US" altLang="ko-KR" sz="1200" dirty="0"/>
              <a:t>32GB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286030" y="1563596"/>
            <a:ext cx="2430858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i5-5300U @2.30GHz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16GB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235849" y="1563595"/>
            <a:ext cx="2430858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NT900X3A</a:t>
            </a:r>
          </a:p>
          <a:p>
            <a:r>
              <a:rPr lang="en-US" altLang="ko-KR" sz="1200" b="1" dirty="0"/>
              <a:t>CPU: </a:t>
            </a:r>
            <a:r>
              <a:rPr lang="en-US" altLang="ko-KR" sz="1200" dirty="0"/>
              <a:t>i5-2537U @1.40GHz </a:t>
            </a:r>
          </a:p>
          <a:p>
            <a:r>
              <a:rPr lang="en-US" altLang="ko-KR" sz="1200" b="1"/>
              <a:t>CORE: </a:t>
            </a:r>
            <a:r>
              <a:rPr lang="en-US" altLang="ko-KR" sz="1200"/>
              <a:t>2</a:t>
            </a:r>
            <a:br>
              <a:rPr lang="en-US" altLang="ko-KR" sz="1200"/>
            </a:br>
            <a:r>
              <a:rPr lang="en-US" altLang="ko-KR" sz="1200" b="1"/>
              <a:t>Memory: </a:t>
            </a:r>
            <a:r>
              <a:rPr lang="en-US" altLang="ko-KR" sz="1200"/>
              <a:t>4GB DDR3 </a:t>
            </a:r>
            <a:br>
              <a:rPr lang="en-US" altLang="ko-KR" sz="1200"/>
            </a:br>
            <a:r>
              <a:rPr lang="en-US" altLang="ko-KR" sz="1200" b="1"/>
              <a:t>HDD: </a:t>
            </a:r>
            <a:r>
              <a:rPr lang="en-US" altLang="ko-KR" sz="1200"/>
              <a:t>128GB</a:t>
            </a:r>
            <a:br>
              <a:rPr lang="en-US" altLang="ko-KR" sz="1200"/>
            </a:b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1365835" y="2991357"/>
            <a:ext cx="6090604" cy="2307243"/>
            <a:chOff x="1365835" y="2991357"/>
            <a:chExt cx="6090604" cy="2307243"/>
          </a:xfrm>
        </p:grpSpPr>
        <p:pic>
          <p:nvPicPr>
            <p:cNvPr id="11" name="Picture 2" descr="laptop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772" y="2991357"/>
              <a:ext cx="1589667" cy="119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049" y="3093467"/>
              <a:ext cx="1875026" cy="1034193"/>
            </a:xfrm>
            <a:prstGeom prst="rect">
              <a:avLst/>
            </a:prstGeom>
          </p:spPr>
        </p:pic>
        <p:pic>
          <p:nvPicPr>
            <p:cNvPr id="13" name="Picture 4" descr="http://upload.wikimedia.org/wikipedia/commons/thumb/d/d2/Raspberry_Pi_Photo.jpg/1920px-Raspberry_Pi_Phot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835" y="3051961"/>
              <a:ext cx="1412517" cy="104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netgear prosafe 16 port gigabit switch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318" y="4617215"/>
              <a:ext cx="1575465" cy="681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850381" y="3703049"/>
              <a:ext cx="443425" cy="438019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100850" y="3742884"/>
              <a:ext cx="443425" cy="43801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6439893" y="3740804"/>
              <a:ext cx="443425" cy="438019"/>
            </a:xfrm>
            <a:prstGeom prst="rect">
              <a:avLst/>
            </a:prstGeom>
          </p:spPr>
        </p:pic>
        <p:cxnSp>
          <p:nvCxnSpPr>
            <p:cNvPr id="18" name="꺾인 연결선 17"/>
            <p:cNvCxnSpPr/>
            <p:nvPr/>
          </p:nvCxnSpPr>
          <p:spPr>
            <a:xfrm rot="16200000" flipH="1">
              <a:off x="4334558" y="1874488"/>
              <a:ext cx="27519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4322562" y="4172382"/>
              <a:ext cx="1809" cy="50532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/>
            <p:nvPr/>
          </p:nvCxnSpPr>
          <p:spPr>
            <a:xfrm rot="16200000" flipH="1">
              <a:off x="4393897" y="1867210"/>
              <a:ext cx="44320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390303" y="4174630"/>
              <a:ext cx="1809" cy="50532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4752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Setup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(1/4)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329" y="578708"/>
            <a:ext cx="5510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Docker installation 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ko-KR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 (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From Box Lab 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‘Making a Docker Container’)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639192" y="6488737"/>
            <a:ext cx="512638" cy="365125"/>
          </a:xfrm>
        </p:spPr>
        <p:txBody>
          <a:bodyPr/>
          <a:lstStyle/>
          <a:p>
            <a:fld id="{B0D45D5F-6326-41D8-9FA1-14EDDAA7E29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직사각형 148"/>
          <p:cNvSpPr/>
          <p:nvPr/>
        </p:nvSpPr>
        <p:spPr>
          <a:xfrm>
            <a:off x="13141" y="2413353"/>
            <a:ext cx="9111049" cy="203132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wget -qO- https://get.docker.com/ | sh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start docker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adduser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[Y</a:t>
            </a: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_account]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docker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(Session restart)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run hello-world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8241" y="4470105"/>
            <a:ext cx="5361917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reference: http://docs.docker.com/linux/step_one/</a:t>
            </a:r>
            <a:endParaRPr lang="ko-KR" altLang="en-US" dirty="0"/>
          </a:p>
        </p:txBody>
      </p:sp>
      <p:sp>
        <p:nvSpPr>
          <p:cNvPr id="151" name="직사각형 150"/>
          <p:cNvSpPr/>
          <p:nvPr/>
        </p:nvSpPr>
        <p:spPr>
          <a:xfrm>
            <a:off x="8235" y="2018563"/>
            <a:ext cx="2175467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Docker installation.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833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Setup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(2/4)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330" y="578708"/>
            <a:ext cx="614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&amp; Run Kafka </a:t>
            </a:r>
            <a:br>
              <a:rPr lang="en-US" altLang="ko-KR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 (From Inter-Connect Lab ‘Kafka deployment’)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639192" y="6488737"/>
            <a:ext cx="512638" cy="365125"/>
          </a:xfrm>
        </p:spPr>
        <p:txBody>
          <a:bodyPr/>
          <a:lstStyle/>
          <a:p>
            <a:fld id="{B0D45D5F-6326-41D8-9FA1-14EDDAA7E29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직사각형 148"/>
          <p:cNvSpPr/>
          <p:nvPr/>
        </p:nvSpPr>
        <p:spPr>
          <a:xfrm>
            <a:off x="13141" y="1900383"/>
            <a:ext cx="9111049" cy="2277547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맑은 고딕 (본문)"/>
              </a:rPr>
              <a:t>Install </a:t>
            </a:r>
            <a:r>
              <a:rPr lang="en-US" altLang="ko-KR" dirty="0" err="1" smtClean="0">
                <a:latin typeface="맑은 고딕 (본문)"/>
              </a:rPr>
              <a:t>git</a:t>
            </a:r>
            <a:r>
              <a:rPr lang="en-US" altLang="ko-KR" dirty="0" smtClean="0">
                <a:latin typeface="맑은 고딕 (본문)"/>
              </a:rPr>
              <a:t>, vim, and </a:t>
            </a:r>
            <a:r>
              <a:rPr lang="en-US" altLang="ko-KR" dirty="0" err="1" smtClean="0">
                <a:latin typeface="맑은 고딕 (본문)"/>
              </a:rPr>
              <a:t>nmap</a:t>
            </a:r>
            <a:endParaRPr lang="en-US" altLang="ko-KR" dirty="0" smtClean="0">
              <a:latin typeface="맑은 고딕 (본문)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     $ apt-get install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git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vim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nmap</a:t>
            </a:r>
            <a:r>
              <a:rPr lang="en-US" altLang="ko-KR" dirty="0" smtClean="0">
                <a:latin typeface="맑은 고딕 (본문)"/>
              </a:rPr>
              <a:t/>
            </a:r>
            <a:br>
              <a:rPr lang="en-US" altLang="ko-KR" dirty="0" smtClean="0">
                <a:latin typeface="맑은 고딕 (본문)"/>
              </a:rPr>
            </a:br>
            <a:endParaRPr lang="en-US" altLang="ko-KR" dirty="0" smtClean="0">
              <a:latin typeface="맑은 고딕 (본문)"/>
            </a:endParaRPr>
          </a:p>
          <a:p>
            <a:r>
              <a:rPr lang="en-US" altLang="ko-KR" dirty="0" smtClean="0">
                <a:latin typeface="맑은 고딕 (본문)"/>
              </a:rPr>
              <a:t>Download </a:t>
            </a:r>
            <a:r>
              <a:rPr lang="en-US" altLang="ko-KR" dirty="0">
                <a:latin typeface="맑은 고딕 (본문)"/>
              </a:rPr>
              <a:t>all files from </a:t>
            </a:r>
            <a:r>
              <a:rPr lang="en-US" altLang="ko-KR" dirty="0" err="1">
                <a:latin typeface="맑은 고딕 (본문)"/>
              </a:rPr>
              <a:t>Github</a:t>
            </a:r>
            <a:endParaRPr lang="en-US" altLang="ko-KR" dirty="0">
              <a:latin typeface="맑은 고딕 (본문)"/>
            </a:endParaRPr>
          </a:p>
          <a:p>
            <a:r>
              <a:rPr lang="en-US" altLang="ko-KR" dirty="0">
                <a:latin typeface="맑은 고딕 (본문)"/>
              </a:rPr>
              <a:t>	(http://github.com/SmartXBox/SmartX-mini)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git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clone https://github.com/SmartXBox/SmartX-mini.git</a:t>
            </a:r>
          </a:p>
          <a:p>
            <a:endParaRPr lang="en-US" altLang="ko-KR" dirty="0">
              <a:latin typeface="맑은 고딕 (본문)"/>
            </a:endParaRPr>
          </a:p>
          <a:p>
            <a:r>
              <a:rPr lang="en-US" altLang="ko-KR" dirty="0">
                <a:latin typeface="맑은 고딕 (본문)"/>
              </a:rPr>
              <a:t>Folder </a:t>
            </a:r>
            <a:r>
              <a:rPr lang="en-US" altLang="ko-KR" dirty="0" smtClean="0">
                <a:latin typeface="맑은 고딕 (본문)"/>
              </a:rPr>
              <a:t>List</a:t>
            </a:r>
            <a:endParaRPr lang="en-US" altLang="ko-KR" dirty="0">
              <a:latin typeface="맑은 고딕 (본문)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11" y="4334086"/>
            <a:ext cx="1524000" cy="1533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60959" y="5227347"/>
            <a:ext cx="318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In this section, we use this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1611" y="5263156"/>
            <a:ext cx="1524000" cy="293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255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44663" y="1385568"/>
            <a:ext cx="7694817" cy="23331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맑은 고딕 (본문)"/>
              </a:rPr>
              <a:t>We’ll use </a:t>
            </a:r>
            <a:r>
              <a:rPr lang="en-US" altLang="ko-KR" sz="2000" dirty="0">
                <a:solidFill>
                  <a:srgbClr val="FF0000"/>
                </a:solidFill>
                <a:latin typeface="맑은 고딕 (본문)"/>
              </a:rPr>
              <a:t>a one zookeeper, 3 brokers and one consumer containers </a:t>
            </a:r>
            <a:r>
              <a:rPr lang="en-US" altLang="ko-KR" sz="2000" dirty="0">
                <a:solidFill>
                  <a:schemeClr val="tx1"/>
                </a:solidFill>
                <a:latin typeface="맑은 고딕 (본문)"/>
              </a:rPr>
              <a:t>which share host’s public IP address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맑은 고딕 (본문)"/>
              </a:rPr>
              <a:t>Zookeeper container doesn’t have broker id.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맑은 고딕 (본문)"/>
              </a:rPr>
              <a:t>Each Broker has a unique id and port to interact each other.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맑은 고딕 (본문)"/>
              </a:rPr>
              <a:t>Consumer container just used to manage topic and check the data from brokers.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296178"/>
              </p:ext>
            </p:extLst>
          </p:nvPr>
        </p:nvGraphicFramePr>
        <p:xfrm>
          <a:off x="734471" y="3904362"/>
          <a:ext cx="73152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75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166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821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Function(Container) Name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IP address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Broker 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Listening port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Zookeeper</a:t>
                      </a:r>
                      <a:endParaRPr lang="ko-KR" alt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Host’s public IP address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2181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Kafka broker0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9090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Kafka broker1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9091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Kafka broker2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Kafka consumer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3372951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Setup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(2/4)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0" y="578708"/>
            <a:ext cx="614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&amp; Run Kafka </a:t>
            </a:r>
            <a:br>
              <a:rPr lang="en-US" altLang="ko-KR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 (From Inter-Connect Lab ‘Kafka deployment’)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285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Build Docker Image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cd ~/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-mini/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ubuntu-kafka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Build </a:t>
            </a:r>
            <a:r>
              <a:rPr lang="en-US" altLang="ko-KR" sz="1800" dirty="0" err="1">
                <a:latin typeface="맑은 고딕 (본문)"/>
              </a:rPr>
              <a:t>Dockerfile</a:t>
            </a:r>
            <a:r>
              <a:rPr lang="en-US" altLang="ko-KR" sz="1800" dirty="0">
                <a:latin typeface="맑은 고딕 (본문)"/>
              </a:rPr>
              <a:t>	</a:t>
            </a:r>
            <a:r>
              <a:rPr lang="en-US" altLang="ko-KR" sz="1800" dirty="0">
                <a:solidFill>
                  <a:schemeClr val="accent6"/>
                </a:solidFill>
                <a:latin typeface="맑은 고딕 (본문)"/>
              </a:rPr>
              <a:t>※ It takes long time. You should type ‘.’  !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docker build --tag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ubuntu-kafka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.</a:t>
            </a: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If you want to check Docker instruction words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docker --help 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latin typeface="맑은 고딕 (본문)"/>
              </a:rPr>
              <a:t>ex) docker </a:t>
            </a:r>
            <a:r>
              <a:rPr lang="en-US" altLang="ko-KR" sz="1600" dirty="0" err="1">
                <a:latin typeface="맑은 고딕 (본문)"/>
              </a:rPr>
              <a:t>ps</a:t>
            </a:r>
            <a:r>
              <a:rPr lang="en-US" altLang="ko-KR" sz="1600" dirty="0">
                <a:latin typeface="맑은 고딕 (본문)"/>
              </a:rPr>
              <a:t> : List containers</a:t>
            </a:r>
          </a:p>
          <a:p>
            <a:pPr marL="457200" lvl="1" indent="0">
              <a:buNone/>
            </a:pPr>
            <a:r>
              <a:rPr lang="en-US" altLang="ko-KR" sz="1600" dirty="0">
                <a:latin typeface="맑은 고딕 (본문)"/>
              </a:rPr>
              <a:t>    docker start : Start one or more stopped containers</a:t>
            </a:r>
          </a:p>
          <a:p>
            <a:pPr marL="457200" lvl="1" indent="0">
              <a:buNone/>
            </a:pPr>
            <a:r>
              <a:rPr lang="en-US" altLang="ko-KR" sz="1600" dirty="0">
                <a:latin typeface="맑은 고딕 (본문)"/>
              </a:rPr>
              <a:t>    docker </a:t>
            </a:r>
            <a:r>
              <a:rPr lang="en-US" altLang="ko-KR" sz="1600" dirty="0" err="1">
                <a:latin typeface="맑은 고딕 (본문)"/>
              </a:rPr>
              <a:t>rm</a:t>
            </a:r>
            <a:r>
              <a:rPr lang="en-US" altLang="ko-KR" sz="1600" dirty="0">
                <a:latin typeface="맑은 고딕 (본문)"/>
              </a:rPr>
              <a:t> : Remove one or more containers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714" y="1961952"/>
            <a:ext cx="9119286" cy="286232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355960" y="3329505"/>
            <a:ext cx="2708480" cy="221382"/>
            <a:chOff x="4908884" y="3108959"/>
            <a:chExt cx="2641104" cy="212264"/>
          </a:xfrm>
        </p:grpSpPr>
        <p:cxnSp>
          <p:nvCxnSpPr>
            <p:cNvPr id="12" name="직선 화살표 연결선 11"/>
            <p:cNvCxnSpPr/>
            <p:nvPr/>
          </p:nvCxnSpPr>
          <p:spPr>
            <a:xfrm flipH="1">
              <a:off x="4908884" y="3301973"/>
              <a:ext cx="26411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7549988" y="3108959"/>
              <a:ext cx="0" cy="212264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직사각형 9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Setup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(2/4)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5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3330" y="578708"/>
            <a:ext cx="614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&amp; Run Kafka </a:t>
            </a:r>
            <a:br>
              <a:rPr lang="en-US" altLang="ko-KR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 (From Inter-Connect Lab ‘Kafka deployment’)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384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Run Docker Container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docker run -it --net=host --name </a:t>
            </a:r>
            <a:r>
              <a:rPr lang="en-US" altLang="ko-KR" sz="1600" dirty="0">
                <a:solidFill>
                  <a:srgbClr val="7030A0"/>
                </a:solidFill>
                <a:latin typeface="맑은 고딕 (본문)"/>
              </a:rPr>
              <a:t>[container name]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ubuntu-kafka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latin typeface="맑은 고딕 (본문)"/>
              </a:rPr>
              <a:t>We need to run 5 containers (zookeeper 1, broker 3, consumer 1)</a:t>
            </a: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latin typeface="맑은 고딕 (본문)"/>
              </a:rPr>
              <a:t>Let’s assume the name of each containers,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altLang="ko-KR" sz="1800" dirty="0">
                <a:latin typeface="맑은 고딕 (본문)"/>
              </a:rPr>
              <a:t>zookeeper, broker0, broker1, broker2, consumer</a:t>
            </a: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latin typeface="맑은 고딕 (본문)"/>
              </a:rPr>
              <a:t>Repeatedly type the above command with changing container name</a:t>
            </a: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latin typeface="맑은 고딕 (본문)"/>
              </a:rPr>
              <a:t>If you want to look for more details about Docker command, see </a:t>
            </a:r>
            <a:r>
              <a:rPr lang="en-US" altLang="ko-KR" sz="1800" dirty="0">
                <a:latin typeface="맑은 고딕 (본문)"/>
                <a:hlinkClick r:id="rId2"/>
              </a:rPr>
              <a:t>https://docs.docker.com/reference/commandline/</a:t>
            </a:r>
            <a:endParaRPr lang="en-US" altLang="ko-KR" sz="1800" dirty="0">
              <a:latin typeface="맑은 고딕 (본문)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665" y="1988620"/>
            <a:ext cx="9119286" cy="147732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Setup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(2/4)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3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3330" y="578708"/>
            <a:ext cx="614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&amp; Run Kafka </a:t>
            </a:r>
            <a:br>
              <a:rPr lang="en-US" altLang="ko-KR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 (From Inter-Connect Lab ‘Kafka deployment’)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258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43808" y="1288112"/>
            <a:ext cx="7691594" cy="434781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맑은 고딕 (본문)"/>
              </a:rPr>
              <a:t>Actually we use default configuration</a:t>
            </a: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pPr>
              <a:buFont typeface="+mj-lt"/>
              <a:buAutoNum type="arabicPeriod"/>
            </a:pPr>
            <a:r>
              <a:rPr lang="en-US" altLang="ko-KR" sz="1800" dirty="0">
                <a:latin typeface="맑은 고딕 (본문)"/>
              </a:rPr>
              <a:t>Open zookeeper properties file</a:t>
            </a: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$</a:t>
            </a:r>
            <a:r>
              <a:rPr lang="en-US" altLang="ko-KR" sz="1800" dirty="0">
                <a:latin typeface="맑은 고딕 (본문)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vi </a:t>
            </a:r>
            <a:r>
              <a:rPr lang="en-US" altLang="ko-KR" sz="1800" dirty="0" err="1">
                <a:solidFill>
                  <a:srgbClr val="FF0000"/>
                </a:solidFill>
                <a:latin typeface="맑은 고딕 (본문)"/>
              </a:rPr>
              <a:t>config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/</a:t>
            </a:r>
            <a:r>
              <a:rPr lang="en-US" altLang="ko-KR" sz="1800" dirty="0" err="1">
                <a:solidFill>
                  <a:srgbClr val="FF0000"/>
                </a:solidFill>
                <a:latin typeface="맑은 고딕 (본문)"/>
              </a:rPr>
              <a:t>zookeeper.properties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 </a:t>
            </a:r>
          </a:p>
          <a:p>
            <a:pPr>
              <a:buFont typeface="+mj-lt"/>
              <a:buAutoNum type="arabicPeriod"/>
            </a:pPr>
            <a:endParaRPr lang="en-US" altLang="ko-KR" sz="1800" dirty="0">
              <a:latin typeface="맑은 고딕 (본문)"/>
            </a:endParaRPr>
          </a:p>
          <a:p>
            <a:pPr>
              <a:buFont typeface="+mj-lt"/>
              <a:buAutoNum type="arabicPeriod"/>
            </a:pPr>
            <a:r>
              <a:rPr lang="en-US" altLang="ko-KR" sz="1800" dirty="0">
                <a:latin typeface="맑은 고딕 (본문)"/>
              </a:rPr>
              <a:t> Check the client port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50" y="3462017"/>
            <a:ext cx="7280696" cy="332471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4714" y="1944718"/>
            <a:ext cx="9119286" cy="92333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22350" y="6214630"/>
            <a:ext cx="1299412" cy="2165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Setup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(2/4)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7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3330" y="578708"/>
            <a:ext cx="614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&amp; Run Kafka </a:t>
            </a:r>
            <a:br>
              <a:rPr lang="en-US" altLang="ko-KR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 (From Inter-Connect Lab ‘Kafka Containers’)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572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모서리가 둥근 직사각형 54">
            <a:extLst>
              <a:ext uri="{FF2B5EF4-FFF2-40B4-BE49-F238E27FC236}">
                <a16:creationId xmlns="" xmlns:a16="http://schemas.microsoft.com/office/drawing/2014/main" id="{F691BCF1-9EE4-F940-B16A-0EDF9F02C648}"/>
              </a:ext>
            </a:extLst>
          </p:cNvPr>
          <p:cNvSpPr/>
          <p:nvPr/>
        </p:nvSpPr>
        <p:spPr>
          <a:xfrm>
            <a:off x="610644" y="1260936"/>
            <a:ext cx="7715370" cy="51001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7030A0"/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Tower </a:t>
            </a:r>
            <a:r>
              <a:rPr lang="en-US" altLang="ko-KR" dirty="0" smtClean="0"/>
              <a:t>Lab 2: </a:t>
            </a:r>
            <a:r>
              <a:rPr lang="en-US" altLang="ko-KR" dirty="0"/>
              <a:t>Concept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185454" y="2167211"/>
            <a:ext cx="4740364" cy="21711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="" xmlns:a16="http://schemas.microsoft.com/office/drawing/2014/main" id="{BF0A9CAE-C7B6-8E43-ABE8-23E0F69A25CF}"/>
              </a:ext>
            </a:extLst>
          </p:cNvPr>
          <p:cNvSpPr/>
          <p:nvPr/>
        </p:nvSpPr>
        <p:spPr>
          <a:xfrm>
            <a:off x="1070344" y="5137907"/>
            <a:ext cx="6719642" cy="7920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16" y="5995701"/>
            <a:ext cx="904595" cy="73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1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868" r="20868"/>
          <a:stretch/>
        </p:blipFill>
        <p:spPr>
          <a:xfrm>
            <a:off x="6640260" y="563416"/>
            <a:ext cx="754250" cy="1942838"/>
          </a:xfrm>
          <a:prstGeom prst="rect">
            <a:avLst/>
          </a:prstGeom>
        </p:spPr>
      </p:pic>
      <p:sp>
        <p:nvSpPr>
          <p:cNvPr id="33" name="Rounded Rectangle 3"/>
          <p:cNvSpPr/>
          <p:nvPr/>
        </p:nvSpPr>
        <p:spPr>
          <a:xfrm>
            <a:off x="1073244" y="1680857"/>
            <a:ext cx="6575484" cy="36630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34" name="모서리가 둥근 직사각형 19"/>
          <p:cNvSpPr/>
          <p:nvPr/>
        </p:nvSpPr>
        <p:spPr>
          <a:xfrm>
            <a:off x="1256041" y="4627666"/>
            <a:ext cx="6183791" cy="70834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66665" y="1705837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Control Tower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1223740" y="2246472"/>
            <a:ext cx="1468692" cy="1953719"/>
            <a:chOff x="2577148" y="3173075"/>
            <a:chExt cx="1658950" cy="929318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591654" y="3203584"/>
              <a:ext cx="1629935" cy="278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Orchestration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925818" y="2246472"/>
            <a:ext cx="1468692" cy="1953719"/>
            <a:chOff x="2577148" y="3173075"/>
            <a:chExt cx="1658950" cy="929318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rgbClr val="3FAD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41321" y="3207191"/>
              <a:ext cx="1530602" cy="365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Visibility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357350" y="2248066"/>
            <a:ext cx="1468692" cy="1953719"/>
            <a:chOff x="2577148" y="3173075"/>
            <a:chExt cx="1658950" cy="929318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679532" y="3201990"/>
              <a:ext cx="1454180" cy="39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Intelligence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  <a:b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</a:b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792208" y="2249541"/>
            <a:ext cx="1468692" cy="1953719"/>
            <a:chOff x="2577148" y="3173075"/>
            <a:chExt cx="1658950" cy="929318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rgbClr val="3FAD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68610" y="3200515"/>
              <a:ext cx="1476022" cy="39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Provisioning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  <a:b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</a:b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pic>
        <p:nvPicPr>
          <p:cNvPr id="28" name="Picture 2" descr="MAAS logo png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426" y="2886594"/>
            <a:ext cx="1190256" cy="119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/>
          <p:cNvGrpSpPr/>
          <p:nvPr/>
        </p:nvGrpSpPr>
        <p:grpSpPr>
          <a:xfrm>
            <a:off x="7263892" y="5556436"/>
            <a:ext cx="649606" cy="626389"/>
            <a:chOff x="4523386" y="5790500"/>
            <a:chExt cx="434064" cy="438083"/>
          </a:xfrm>
        </p:grpSpPr>
        <p:sp>
          <p:nvSpPr>
            <p:cNvPr id="51" name="타원 50"/>
            <p:cNvSpPr/>
            <p:nvPr/>
          </p:nvSpPr>
          <p:spPr>
            <a:xfrm>
              <a:off x="4542123" y="5810286"/>
              <a:ext cx="396590" cy="396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52" name="그림 7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3386" y="5790500"/>
              <a:ext cx="434064" cy="438083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B999EBDD-4B2F-6640-A004-56F18BFB08BB}"/>
              </a:ext>
            </a:extLst>
          </p:cNvPr>
          <p:cNvSpPr txBox="1"/>
          <p:nvPr/>
        </p:nvSpPr>
        <p:spPr>
          <a:xfrm>
            <a:off x="1193856" y="5619180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Linux Ubuntu OS</a:t>
            </a:r>
            <a:endParaRPr kumimoji="1" lang="ko-KR" altLang="en-US" dirty="0"/>
          </a:p>
        </p:txBody>
      </p:sp>
      <p:pic>
        <p:nvPicPr>
          <p:cNvPr id="58" name="Picture 2" descr="runcì ëí ì´ë¯¸ì§ ê²ìê²°ê³¼">
            <a:extLst>
              <a:ext uri="{FF2B5EF4-FFF2-40B4-BE49-F238E27FC236}">
                <a16:creationId xmlns="" xmlns:a16="http://schemas.microsoft.com/office/drawing/2014/main" id="{BC49A34F-25A5-FD4E-86DB-5589932EA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181" y="4688482"/>
            <a:ext cx="848149" cy="59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AB209BA4-85A0-8049-B115-346001B7309C}"/>
              </a:ext>
            </a:extLst>
          </p:cNvPr>
          <p:cNvSpPr txBox="1"/>
          <p:nvPr/>
        </p:nvSpPr>
        <p:spPr>
          <a:xfrm>
            <a:off x="3960836" y="4813063"/>
            <a:ext cx="168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Docker Runtime</a:t>
            </a:r>
            <a:endParaRPr kumimoji="1" lang="ko-KR" altLang="en-US" dirty="0"/>
          </a:p>
        </p:txBody>
      </p:sp>
      <p:pic>
        <p:nvPicPr>
          <p:cNvPr id="60" name="Picture 6" descr="http://blog.docker.com/wp-content/uploads/2013/08/KuDr42X_ITXghJhSInDZekNEF0jLt3NeVxtRye3tqco.png">
            <a:extLst>
              <a:ext uri="{FF2B5EF4-FFF2-40B4-BE49-F238E27FC236}">
                <a16:creationId xmlns="" xmlns:a16="http://schemas.microsoft.com/office/drawing/2014/main" id="{A9E1E5F1-707A-8F4B-AF51-BFE8E74E8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2162223" y="3849992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61" name="Picture 6" descr="http://blog.docker.com/wp-content/uploads/2013/08/KuDr42X_ITXghJhSInDZekNEF0jLt3NeVxtRye3tqco.png">
            <a:extLst>
              <a:ext uri="{FF2B5EF4-FFF2-40B4-BE49-F238E27FC236}">
                <a16:creationId xmlns="" xmlns:a16="http://schemas.microsoft.com/office/drawing/2014/main" id="{7FC1AF0B-364A-1346-A7E9-A6BC59DD5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3726954" y="3839608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62" name="Picture 6" descr="http://blog.docker.com/wp-content/uploads/2013/08/KuDr42X_ITXghJhSInDZekNEF0jLt3NeVxtRye3tqco.png">
            <a:extLst>
              <a:ext uri="{FF2B5EF4-FFF2-40B4-BE49-F238E27FC236}">
                <a16:creationId xmlns="" xmlns:a16="http://schemas.microsoft.com/office/drawing/2014/main" id="{40271248-2CC4-6F4D-B7E0-5F429EE51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5306966" y="3808397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63" name="Picture 6" descr="http://blog.docker.com/wp-content/uploads/2013/08/KuDr42X_ITXghJhSInDZekNEF0jLt3NeVxtRye3tqco.png">
            <a:extLst>
              <a:ext uri="{FF2B5EF4-FFF2-40B4-BE49-F238E27FC236}">
                <a16:creationId xmlns="" xmlns:a16="http://schemas.microsoft.com/office/drawing/2014/main" id="{8F83B19D-BB1A-314D-B633-FF9A3ACCB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7007258" y="3797298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48" name="Picture 5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3"/>
          <a:stretch/>
        </p:blipFill>
        <p:spPr>
          <a:xfrm>
            <a:off x="6204240" y="3041741"/>
            <a:ext cx="911846" cy="495320"/>
          </a:xfrm>
          <a:prstGeom prst="rect">
            <a:avLst/>
          </a:prstGeom>
        </p:spPr>
      </p:pic>
      <p:pic>
        <p:nvPicPr>
          <p:cNvPr id="49" name="Picture 2" descr="influxdb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2" t="30553" r="22540" b="31279"/>
          <a:stretch/>
        </p:blipFill>
        <p:spPr bwMode="auto">
          <a:xfrm>
            <a:off x="6033779" y="3597877"/>
            <a:ext cx="1246292" cy="32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86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맑은 고딕 (본문)"/>
              </a:rPr>
              <a:t>zookeeper </a:t>
            </a:r>
            <a:r>
              <a:rPr lang="en-US" altLang="ko-KR" sz="1800" dirty="0" smtClean="0">
                <a:latin typeface="맑은 고딕 (본문)"/>
              </a:rPr>
              <a:t>must be executed FIRST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$ bin/zookeeper-server-start.sh </a:t>
            </a:r>
            <a:r>
              <a:rPr lang="en-US" altLang="ko-KR" sz="1800" dirty="0" err="1">
                <a:solidFill>
                  <a:srgbClr val="FF0000"/>
                </a:solidFill>
                <a:latin typeface="맑은 고딕 (본문)"/>
              </a:rPr>
              <a:t>config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/</a:t>
            </a:r>
            <a:r>
              <a:rPr lang="en-US" altLang="ko-KR" sz="1800" dirty="0" err="1">
                <a:solidFill>
                  <a:srgbClr val="FF0000"/>
                </a:solidFill>
                <a:latin typeface="맑은 고딕 (본문)"/>
              </a:rPr>
              <a:t>zookeeper.properties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 </a:t>
            </a: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7030A0"/>
                </a:solidFill>
                <a:latin typeface="맑은 고딕 (본문)"/>
              </a:rPr>
              <a:t>(Leave Zookeeper running and open a new terminal for next tasks)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82" y="3281563"/>
            <a:ext cx="7677512" cy="2401250"/>
          </a:xfrm>
          <a:prstGeom prst="rect">
            <a:avLst/>
          </a:prstGeom>
        </p:spPr>
      </p:pic>
      <p:pic>
        <p:nvPicPr>
          <p:cNvPr id="1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Setup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(2/4)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4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3330" y="578708"/>
            <a:ext cx="614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&amp; Run Kafka </a:t>
            </a:r>
            <a:br>
              <a:rPr lang="en-US" altLang="ko-KR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 (From Inter-Connect Lab ‘Kafka Containers’)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648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243808" y="1745245"/>
            <a:ext cx="7691594" cy="4669896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맑은 고딕 (본문)"/>
              </a:rPr>
              <a:t>Create</a:t>
            </a:r>
            <a:r>
              <a:rPr lang="ko-KR" altLang="en-US" sz="1800" dirty="0">
                <a:latin typeface="맑은 고딕 (본문)"/>
              </a:rPr>
              <a:t> </a:t>
            </a:r>
            <a:r>
              <a:rPr lang="en-US" altLang="ko-KR" sz="1800" dirty="0">
                <a:latin typeface="맑은 고딕 (본문)"/>
              </a:rPr>
              <a:t>a Kafka container with the docker command before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docker run -it --net=host --name </a:t>
            </a:r>
            <a:r>
              <a:rPr lang="en-US" altLang="ko-KR" sz="1600" dirty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[container name]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ubuntu-kafka</a:t>
            </a:r>
            <a:endParaRPr lang="en-US" altLang="ko-KR" sz="16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r>
              <a:rPr lang="en-US" altLang="ko-KR" sz="1800" dirty="0">
                <a:latin typeface="맑은 고딕 (본문)"/>
              </a:rPr>
              <a:t>Open server properties file and change proper broker id and port (they must be unique to each other) 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(Only for </a:t>
            </a:r>
            <a:r>
              <a:rPr lang="en-US" altLang="ko-KR" sz="1800" dirty="0">
                <a:solidFill>
                  <a:srgbClr val="7030A0"/>
                </a:solidFill>
                <a:latin typeface="맑은 고딕 (본문)"/>
              </a:rPr>
              <a:t>broker0,1,2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vi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config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server.properties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</a:p>
          <a:p>
            <a:pPr marL="45720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0501C531-FB80-4DCE-B916-7792169B9CF0}"/>
              </a:ext>
            </a:extLst>
          </p:cNvPr>
          <p:cNvGrpSpPr/>
          <p:nvPr/>
        </p:nvGrpSpPr>
        <p:grpSpPr>
          <a:xfrm>
            <a:off x="538039" y="3664603"/>
            <a:ext cx="3748770" cy="1781175"/>
            <a:chOff x="410395" y="3446146"/>
            <a:chExt cx="3748770" cy="178117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396" y="3446146"/>
              <a:ext cx="3748769" cy="1781175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410395" y="3965153"/>
              <a:ext cx="1025889" cy="29656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10395" y="4904097"/>
              <a:ext cx="866974" cy="29656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36284" y="3965153"/>
              <a:ext cx="960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broker id</a:t>
              </a:r>
              <a:endParaRPr lang="ko-KR" altLang="en-US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16286" y="4863050"/>
              <a:ext cx="54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port</a:t>
              </a:r>
              <a:endParaRPr lang="ko-KR" altLang="en-US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</p:grp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4325726" y="3671502"/>
          <a:ext cx="4069440" cy="1715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27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293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77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Container Name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Broker id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Listening port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19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broker0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9090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19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broker1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9091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19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broker2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9092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19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consumer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33729517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5847501" y="5059799"/>
            <a:ext cx="2547665" cy="32733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225176" y="5335374"/>
            <a:ext cx="3916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Consumer container will not run any brokers</a:t>
            </a:r>
            <a:endParaRPr lang="ko-KR" altLang="en-US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714" y="1737705"/>
            <a:ext cx="9119286" cy="1754326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Setup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(2/4)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1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3330" y="578708"/>
            <a:ext cx="614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&amp; Run Kafka </a:t>
            </a:r>
            <a:br>
              <a:rPr lang="en-US" altLang="ko-KR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 (From Inter-Connect Lab ‘Kafka Containers’)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492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43808" y="1745245"/>
            <a:ext cx="7802912" cy="4669896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맑은 고딕 (본문)"/>
              </a:rPr>
              <a:t>Execute Kafka brokers  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(Only for </a:t>
            </a:r>
            <a:r>
              <a:rPr lang="en-US" altLang="ko-KR" sz="1800" dirty="0">
                <a:solidFill>
                  <a:srgbClr val="7030A0"/>
                </a:solidFill>
                <a:latin typeface="맑은 고딕 (본문)"/>
              </a:rPr>
              <a:t>broker0,1,2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bin/kafka-server-start.sh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config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server.properties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</a:p>
          <a:p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Repeat previous steps for </a:t>
            </a:r>
            <a:r>
              <a:rPr lang="en-US" altLang="ko-KR" sz="1800" dirty="0">
                <a:solidFill>
                  <a:srgbClr val="7030A0"/>
                </a:solidFill>
                <a:latin typeface="맑은 고딕 (본문)"/>
              </a:rPr>
              <a:t>broker0, broker1, broker2</a:t>
            </a:r>
            <a:r>
              <a:rPr lang="en-US" altLang="ko-KR" sz="1800" dirty="0" smtClean="0">
                <a:solidFill>
                  <a:srgbClr val="7030A0"/>
                </a:solidFill>
                <a:latin typeface="맑은 고딕 (본문)"/>
              </a:rPr>
              <a:t>, consumer</a:t>
            </a:r>
            <a:endParaRPr lang="en-US" altLang="ko-KR" sz="1800" dirty="0">
              <a:solidFill>
                <a:srgbClr val="7030A0"/>
              </a:solidFill>
              <a:latin typeface="맑은 고딕 (본문)"/>
            </a:endParaRPr>
          </a:p>
          <a:p>
            <a:endParaRPr lang="en-US" altLang="ko-KR" sz="1800" dirty="0">
              <a:solidFill>
                <a:srgbClr val="7030A0"/>
              </a:solidFill>
              <a:latin typeface="맑은 고딕 (본문)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맑은 고딕 (본문)"/>
              </a:rPr>
              <a:t>When it successfully works, each broker containers will show messages like the below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6" y="4159733"/>
            <a:ext cx="8553450" cy="1847850"/>
          </a:xfrm>
          <a:prstGeom prst="rect">
            <a:avLst/>
          </a:prstGeom>
        </p:spPr>
      </p:pic>
      <p:pic>
        <p:nvPicPr>
          <p:cNvPr id="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4714" y="1737705"/>
            <a:ext cx="9119286" cy="147732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9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Setup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(2/4)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330" y="578708"/>
            <a:ext cx="614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&amp; Run Kafka </a:t>
            </a:r>
            <a:br>
              <a:rPr lang="en-US" altLang="ko-KR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 (From Inter-Connect Lab ‘Kafka Containers’)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284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43808" y="1745245"/>
            <a:ext cx="7802912" cy="3408780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맑은 고딕 (본문)"/>
              </a:rPr>
              <a:t>Create topic</a:t>
            </a: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bin/kafka-topics.sh --create --zookeeper</a:t>
            </a:r>
            <a:r>
              <a:rPr lang="en-US" altLang="ko-KR" sz="1800" dirty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 localhost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:2181 --replication-factor 1 --partitions 3 --topic </a:t>
            </a:r>
            <a:r>
              <a:rPr lang="en-US" altLang="ko-KR" sz="1800" dirty="0" smtClean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resource</a:t>
            </a:r>
          </a:p>
          <a:p>
            <a:pPr marL="457200" lvl="1" indent="0">
              <a:buNone/>
            </a:pPr>
            <a:endParaRPr lang="en-US" altLang="ko-KR" sz="1800" dirty="0" smtClean="0">
              <a:solidFill>
                <a:srgbClr val="7030A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bin/kafka-topics.sh --create --zookeeper</a:t>
            </a:r>
            <a:r>
              <a:rPr lang="en-US" altLang="ko-KR" sz="1800" dirty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 localhost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:2181 --replication-factor 1 --partitions 3 --topic </a:t>
            </a:r>
            <a:r>
              <a:rPr lang="en-US" altLang="ko-KR" sz="1800" dirty="0" err="1" smtClean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sshlog</a:t>
            </a:r>
            <a:endParaRPr lang="en-US" altLang="ko-KR" sz="1800" dirty="0">
              <a:solidFill>
                <a:srgbClr val="7030A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We can check topics.</a:t>
            </a:r>
          </a:p>
          <a:p>
            <a:pPr marL="0" indent="0">
              <a:buNone/>
            </a:pPr>
            <a:r>
              <a:rPr lang="en-US" altLang="ko-KR" sz="1800" dirty="0">
                <a:latin typeface="맑은 고딕 (본문)"/>
              </a:rPr>
              <a:t>	Topic List</a:t>
            </a: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bin/kafka-topics.sh --list --zookeeper </a:t>
            </a:r>
            <a:r>
              <a:rPr lang="en-US" altLang="ko-KR" sz="1800" dirty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localhost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:2181</a:t>
            </a:r>
          </a:p>
          <a:p>
            <a:pPr marL="0" indent="0">
              <a:buNone/>
            </a:pPr>
            <a:r>
              <a:rPr lang="en-US" altLang="ko-KR" sz="1800" dirty="0">
                <a:latin typeface="맑은 고딕 (본문)"/>
              </a:rPr>
              <a:t>	Topic specification</a:t>
            </a: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bin/kafka-topics.sh --describe --zookeeper </a:t>
            </a:r>
            <a:r>
              <a:rPr lang="en-US" altLang="ko-KR" sz="1800" dirty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localhost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:2181 --</a:t>
            </a:r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topic </a:t>
            </a:r>
            <a:r>
              <a:rPr lang="en-US" altLang="ko-KR" sz="1800" dirty="0" smtClean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resource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4714" y="1737705"/>
            <a:ext cx="9119286" cy="4247317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3" name="Picture 2" descr="http://blog.cloudera.com/wp-content/uploads/2014/11/flafka-f3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72" t="-1" r="1" b="-5184"/>
          <a:stretch/>
        </p:blipFill>
        <p:spPr bwMode="auto">
          <a:xfrm>
            <a:off x="7848600" y="2022765"/>
            <a:ext cx="1215806" cy="188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8176245" y="2259718"/>
            <a:ext cx="379317" cy="2021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3" idx="0"/>
            <a:endCxn id="14" idx="0"/>
          </p:cNvCxnSpPr>
          <p:nvPr/>
        </p:nvCxnSpPr>
        <p:spPr>
          <a:xfrm flipH="1">
            <a:off x="8365904" y="2022765"/>
            <a:ext cx="90599" cy="2369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26399" y="1778621"/>
            <a:ext cx="875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resource</a:t>
            </a:r>
            <a:endParaRPr lang="ko-KR" altLang="en-US" dirty="0"/>
          </a:p>
        </p:txBody>
      </p:sp>
      <p:pic>
        <p:nvPicPr>
          <p:cNvPr id="11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Setup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(2/4)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330" y="578708"/>
            <a:ext cx="61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&amp; Run Kafka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79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5" y="2019631"/>
            <a:ext cx="8844534" cy="4379616"/>
          </a:xfrm>
        </p:spPr>
        <p:txBody>
          <a:bodyPr/>
          <a:lstStyle/>
          <a:p>
            <a:r>
              <a:rPr lang="en-US" altLang="ko-KR" sz="1800" dirty="0">
                <a:latin typeface="맑은 고딕 (본문)"/>
              </a:rPr>
              <a:t>Run </a:t>
            </a:r>
            <a:r>
              <a:rPr lang="en-US" altLang="ko-KR" sz="1800" dirty="0" err="1">
                <a:latin typeface="맑은 고딕 (본문)"/>
              </a:rPr>
              <a:t>InfluxDB</a:t>
            </a:r>
            <a:r>
              <a:rPr lang="en-US" altLang="ko-KR" sz="1800" dirty="0">
                <a:latin typeface="맑은 고딕 (본문)"/>
              </a:rPr>
              <a:t> Container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docker run –d --name=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influxdb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–-net=host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influxdb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Make and run </a:t>
            </a:r>
            <a:r>
              <a:rPr lang="en-US" altLang="ko-KR" sz="1800" dirty="0" err="1">
                <a:latin typeface="맑은 고딕 (본문)"/>
              </a:rPr>
              <a:t>Chronograf</a:t>
            </a:r>
            <a:r>
              <a:rPr lang="en-US" altLang="ko-KR" sz="1800" dirty="0">
                <a:latin typeface="맑은 고딕 (본문)"/>
              </a:rPr>
              <a:t> container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</a:t>
            </a:r>
            <a:r>
              <a:rPr lang="ko-KR" altLang="en-US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" altLang="ko-KR" sz="1600" dirty="0">
                <a:solidFill>
                  <a:srgbClr val="FF0000"/>
                </a:solidFill>
                <a:latin typeface="+mn-ea"/>
              </a:rPr>
              <a:t>docker run -p 8888:8888 --net=host chronograf --influxdb-url=http</a:t>
            </a:r>
            <a:r>
              <a:rPr lang="en" altLang="ko-KR" sz="1600" dirty="0" smtClean="0">
                <a:solidFill>
                  <a:srgbClr val="FF0000"/>
                </a:solidFill>
                <a:latin typeface="+mn-ea"/>
              </a:rPr>
              <a:t>://&lt;TOWER </a:t>
            </a:r>
            <a:r>
              <a:rPr lang="en" altLang="ko-KR" sz="1600" dirty="0">
                <a:solidFill>
                  <a:srgbClr val="FF0000"/>
                </a:solidFill>
                <a:latin typeface="+mn-ea"/>
              </a:rPr>
              <a:t>IP&gt;:8086</a:t>
            </a:r>
          </a:p>
          <a:p>
            <a:pPr marL="457200" lvl="1" indent="0">
              <a:buNone/>
            </a:pPr>
            <a:endParaRPr lang="en-US" altLang="ko-KR" sz="1600" dirty="0">
              <a:latin typeface="맑은 고딕 (본문)"/>
            </a:endParaRPr>
          </a:p>
          <a:p>
            <a:pPr marL="0" indent="0">
              <a:buNone/>
            </a:pPr>
            <a:endParaRPr lang="en-US" altLang="ko-KR" sz="2000" dirty="0">
              <a:latin typeface="맑은 고딕 (본문)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763" y="1946049"/>
            <a:ext cx="9119286" cy="203132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Setup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 (3/4)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29" y="578708"/>
            <a:ext cx="7323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&amp; Run </a:t>
            </a:r>
            <a:r>
              <a:rPr lang="en-US" altLang="ko-KR" dirty="0" err="1" smtClean="0">
                <a:solidFill>
                  <a:srgbClr val="FF0000"/>
                </a:solidFill>
                <a:latin typeface="+mn-ea"/>
              </a:rPr>
              <a:t>InfluxDB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&amp; </a:t>
            </a:r>
            <a:r>
              <a:rPr lang="en-US" altLang="ko-KR" dirty="0" err="1" smtClean="0">
                <a:solidFill>
                  <a:srgbClr val="FF0000"/>
                </a:solidFill>
                <a:latin typeface="+mn-ea"/>
              </a:rPr>
              <a:t>Chronograf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</a:t>
            </a:r>
            <a:br>
              <a:rPr lang="en-US" altLang="ko-KR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 (From Tower Lab ‘Run </a:t>
            </a:r>
            <a:r>
              <a:rPr lang="en-US" altLang="ko-KR" dirty="0" err="1" smtClean="0">
                <a:solidFill>
                  <a:srgbClr val="FF0000"/>
                </a:solidFill>
                <a:latin typeface="+mn-ea"/>
              </a:rPr>
              <a:t>InfluxDB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&amp; </a:t>
            </a:r>
            <a:r>
              <a:rPr lang="en-US" altLang="ko-KR" dirty="0" err="1" smtClean="0">
                <a:solidFill>
                  <a:srgbClr val="FF0000"/>
                </a:solidFill>
                <a:latin typeface="+mn-ea"/>
              </a:rPr>
              <a:t>Chronograf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Containers on NUC)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002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Install python-pip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" altLang="ko-KR" sz="1600" dirty="0" err="1">
                <a:solidFill>
                  <a:srgbClr val="FF0000"/>
                </a:solidFill>
                <a:latin typeface="+mn-ea"/>
              </a:rPr>
              <a:t>sudo</a:t>
            </a:r>
            <a:r>
              <a:rPr lang="en" altLang="ko-KR" sz="1600" dirty="0">
                <a:solidFill>
                  <a:srgbClr val="FF0000"/>
                </a:solidFill>
                <a:latin typeface="+mn-ea"/>
              </a:rPr>
              <a:t> apt-get install -y libcurl3 </a:t>
            </a:r>
            <a:r>
              <a:rPr lang="en" altLang="ko-KR" sz="1600" dirty="0" err="1">
                <a:solidFill>
                  <a:srgbClr val="FF0000"/>
                </a:solidFill>
                <a:latin typeface="+mn-ea"/>
              </a:rPr>
              <a:t>openssl</a:t>
            </a:r>
            <a:r>
              <a:rPr lang="en" altLang="ko-KR" sz="1600" dirty="0">
                <a:solidFill>
                  <a:srgbClr val="FF0000"/>
                </a:solidFill>
                <a:latin typeface="+mn-ea"/>
              </a:rPr>
              <a:t> curl</a:t>
            </a:r>
            <a:endParaRPr lang="en-US" altLang="ko-KR" sz="1600" dirty="0">
              <a:solidFill>
                <a:srgbClr val="FF0000"/>
              </a:solidFill>
              <a:latin typeface="+mn-ea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" altLang="ko-KR" sz="1600" dirty="0" err="1">
                <a:solidFill>
                  <a:srgbClr val="FF0000"/>
                </a:solidFill>
                <a:latin typeface="+mn-ea"/>
              </a:rPr>
              <a:t>sudo</a:t>
            </a:r>
            <a:r>
              <a:rPr lang="en" altLang="ko-KR" sz="1600" dirty="0">
                <a:solidFill>
                  <a:srgbClr val="FF0000"/>
                </a:solidFill>
                <a:latin typeface="+mn-ea"/>
              </a:rPr>
              <a:t> apt-get install -y python2.7 python-pip</a:t>
            </a:r>
            <a:endParaRPr lang="en-US" altLang="ko-KR" sz="1600" dirty="0">
              <a:solidFill>
                <a:srgbClr val="FF0000"/>
              </a:solidFill>
              <a:latin typeface="+mn-ea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+mn-ea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 apt-get install –y python3-pip</a:t>
            </a: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Install python package</a:t>
            </a: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pip install requests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kafka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-python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influxdb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msgpack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6763" y="1946049"/>
            <a:ext cx="9119286" cy="4247317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Setup</a:t>
            </a:r>
            <a:r>
              <a:rPr lang="ko-KR" altLang="en-US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(3/4)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9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329" y="578708"/>
            <a:ext cx="7323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&amp; Run </a:t>
            </a:r>
            <a:r>
              <a:rPr lang="en-US" altLang="ko-KR" dirty="0" err="1" smtClean="0">
                <a:solidFill>
                  <a:srgbClr val="FF0000"/>
                </a:solidFill>
                <a:latin typeface="+mn-ea"/>
              </a:rPr>
              <a:t>InfluxDB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&amp; </a:t>
            </a:r>
            <a:r>
              <a:rPr lang="en-US" altLang="ko-KR" dirty="0" err="1" smtClean="0">
                <a:solidFill>
                  <a:srgbClr val="FF0000"/>
                </a:solidFill>
                <a:latin typeface="+mn-ea"/>
              </a:rPr>
              <a:t>Chronograf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</a:t>
            </a:r>
            <a:br>
              <a:rPr lang="en-US" altLang="ko-KR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 (From Tower Lab ‘Run </a:t>
            </a:r>
            <a:r>
              <a:rPr lang="en-US" altLang="ko-KR" dirty="0" err="1" smtClean="0">
                <a:solidFill>
                  <a:srgbClr val="FF0000"/>
                </a:solidFill>
                <a:latin typeface="+mn-ea"/>
              </a:rPr>
              <a:t>InfluxDB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&amp; </a:t>
            </a:r>
            <a:r>
              <a:rPr lang="en-US" altLang="ko-KR" dirty="0" err="1" smtClean="0">
                <a:solidFill>
                  <a:srgbClr val="FF0000"/>
                </a:solidFill>
                <a:latin typeface="+mn-ea"/>
              </a:rPr>
              <a:t>Chronograf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Containers on NUC)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3146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329" y="631950"/>
            <a:ext cx="689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Send broker message to </a:t>
            </a:r>
            <a:r>
              <a:rPr lang="en-US" altLang="ko-KR" dirty="0" err="1" smtClean="0">
                <a:solidFill>
                  <a:srgbClr val="FF0000"/>
                </a:solidFill>
                <a:latin typeface="+mn-ea"/>
              </a:rPr>
              <a:t>influxDB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(in Tower)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4714" y="1740885"/>
            <a:ext cx="9119286" cy="3323987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Start new terminal</a:t>
            </a:r>
            <a:br>
              <a:rPr lang="en-US" altLang="ko-KR" dirty="0" smtClean="0">
                <a:latin typeface="+mj-lt"/>
              </a:rPr>
            </a:br>
            <a:endParaRPr lang="en-US" altLang="ko-K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Download python script file (INSIDE the container)</a:t>
            </a:r>
            <a:br>
              <a:rPr lang="en-US" altLang="ko-KR" dirty="0" smtClean="0">
                <a:latin typeface="+mj-lt"/>
              </a:rPr>
            </a:br>
            <a:r>
              <a:rPr lang="en-US" altLang="ko-KR" sz="1600" dirty="0" err="1" smtClean="0">
                <a:solidFill>
                  <a:srgbClr val="FF0000"/>
                </a:solidFill>
                <a:latin typeface="+mj-lt"/>
              </a:rPr>
              <a:t>wget</a:t>
            </a: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 -O broker_to_influxdb.py </a:t>
            </a:r>
            <a:r>
              <a:rPr lang="en-US" altLang="ko-KR" sz="1600" dirty="0">
                <a:solidFill>
                  <a:srgbClr val="FF0000"/>
                </a:solidFill>
              </a:rPr>
              <a:t>https://raw.githubusercontent.com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br>
              <a:rPr lang="en-US" altLang="ko-KR" sz="1600" dirty="0" smtClean="0">
                <a:solidFill>
                  <a:srgbClr val="FF0000"/>
                </a:solidFill>
              </a:rPr>
            </a:br>
            <a:r>
              <a:rPr lang="en-US" altLang="ko-KR" sz="1600" dirty="0" smtClean="0">
                <a:solidFill>
                  <a:srgbClr val="FF0000"/>
                </a:solidFill>
              </a:rPr>
              <a:t>yd8012mw2/SmartXLab_FileHost/master/broker_to_influxdb.py</a:t>
            </a: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altLang="ko-KR" sz="1600" dirty="0" smtClean="0">
                <a:solidFill>
                  <a:srgbClr val="FF0000"/>
                </a:solidFill>
                <a:latin typeface="+mj-lt"/>
              </a:rPr>
            </a:br>
            <a:endParaRPr lang="en-US" altLang="ko-KR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Edit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Run python script file</a:t>
            </a:r>
            <a:br>
              <a:rPr lang="en-US" altLang="ko-KR" dirty="0" smtClean="0">
                <a:latin typeface="+mj-lt"/>
              </a:rPr>
            </a:b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python broker_to_influxdb.py</a:t>
            </a:r>
            <a:endParaRPr lang="en-US" altLang="ko-KR" dirty="0" smtClean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17211" y="2721801"/>
            <a:ext cx="2141473" cy="37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(No space/new line)</a:t>
            </a:r>
            <a:endParaRPr lang="ko-KR" altLang="en-US" dirty="0"/>
          </a:p>
        </p:txBody>
      </p:sp>
      <p:pic>
        <p:nvPicPr>
          <p:cNvPr id="9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Setup</a:t>
            </a:r>
            <a:r>
              <a:rPr lang="ko-KR" altLang="en-US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(4/4)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01" y="3677863"/>
            <a:ext cx="5762625" cy="4000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879571" y="3677863"/>
            <a:ext cx="752085" cy="145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879571" y="3913607"/>
            <a:ext cx="752085" cy="145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56834" y="3308531"/>
            <a:ext cx="176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 Tower IP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40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329" y="631951"/>
            <a:ext cx="689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simple management dashboard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4714" y="1740885"/>
            <a:ext cx="9119286" cy="3600986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Start new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Clone the project from </a:t>
            </a:r>
            <a:r>
              <a:rPr lang="en-US" altLang="ko-KR" dirty="0" err="1" smtClean="0">
                <a:latin typeface="+mj-lt"/>
              </a:rPr>
              <a:t>github</a:t>
            </a:r>
            <a:r>
              <a:rPr lang="en-US" altLang="ko-KR" dirty="0" smtClean="0">
                <a:latin typeface="+mj-lt"/>
              </a:rPr>
              <a:t/>
            </a:r>
            <a:br>
              <a:rPr lang="en-US" altLang="ko-KR" dirty="0" smtClean="0">
                <a:latin typeface="+mj-lt"/>
              </a:rPr>
            </a:br>
            <a:r>
              <a:rPr lang="en-US" altLang="ko-KR" sz="1600" dirty="0" err="1" smtClean="0">
                <a:solidFill>
                  <a:srgbClr val="FF0000"/>
                </a:solidFill>
                <a:latin typeface="+mj-lt"/>
              </a:rPr>
              <a:t>git</a:t>
            </a: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+mj-lt"/>
              </a:rPr>
              <a:t>clone https://</a:t>
            </a: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github.com/yd8012mw2/GIST_TOWER2</a:t>
            </a:r>
            <a:r>
              <a:rPr lang="en-US" altLang="ko-KR" dirty="0" smtClean="0">
                <a:latin typeface="+mj-lt"/>
              </a:rPr>
              <a:t/>
            </a:r>
            <a:br>
              <a:rPr lang="en-US" altLang="ko-KR" dirty="0" smtClean="0">
                <a:latin typeface="+mj-lt"/>
              </a:rPr>
            </a:br>
            <a:endParaRPr lang="en-US" altLang="ko-KR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Move to project directory</a:t>
            </a:r>
            <a:br>
              <a:rPr lang="en-US" altLang="ko-KR" dirty="0" smtClean="0">
                <a:latin typeface="+mj-lt"/>
              </a:rPr>
            </a:b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cd GIST_TOWER2</a:t>
            </a:r>
            <a:r>
              <a:rPr lang="en-US" altLang="ko-KR" dirty="0" smtClean="0">
                <a:latin typeface="+mj-lt"/>
              </a:rPr>
              <a:t/>
            </a:r>
            <a:br>
              <a:rPr lang="en-US" altLang="ko-KR" dirty="0" smtClean="0">
                <a:latin typeface="+mj-lt"/>
              </a:rPr>
            </a:br>
            <a:endParaRPr lang="en-US" altLang="ko-KR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Install packages</a:t>
            </a:r>
            <a:r>
              <a:rPr lang="en-US" altLang="ko-KR" dirty="0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altLang="ko-KR" dirty="0" smtClean="0">
                <a:solidFill>
                  <a:srgbClr val="FF0000"/>
                </a:solidFill>
                <a:latin typeface="+mj-lt"/>
              </a:rPr>
            </a:b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pip3 install -r requirements.txt</a:t>
            </a:r>
            <a:r>
              <a:rPr lang="en-US" altLang="ko-KR" dirty="0">
                <a:solidFill>
                  <a:srgbClr val="FF0000"/>
                </a:solidFill>
                <a:latin typeface="+mj-lt"/>
              </a:rPr>
              <a:t/>
            </a:r>
            <a:br>
              <a:rPr lang="en-US" altLang="ko-KR" dirty="0">
                <a:solidFill>
                  <a:srgbClr val="FF0000"/>
                </a:solidFill>
                <a:latin typeface="+mj-lt"/>
              </a:rPr>
            </a:br>
            <a:endParaRPr lang="en-US" altLang="ko-KR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Move to tower2 folder</a:t>
            </a:r>
            <a:r>
              <a:rPr lang="en-US" altLang="ko-KR" dirty="0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altLang="ko-KR" dirty="0" smtClean="0">
                <a:solidFill>
                  <a:srgbClr val="FF0000"/>
                </a:solidFill>
                <a:latin typeface="+mj-lt"/>
              </a:rPr>
            </a:b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cd tower2</a:t>
            </a:r>
          </a:p>
        </p:txBody>
      </p:sp>
      <p:pic>
        <p:nvPicPr>
          <p:cNvPr id="9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Setup</a:t>
            </a:r>
            <a:r>
              <a:rPr lang="ko-KR" altLang="en-US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(4/4)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7382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329" y="631949"/>
            <a:ext cx="689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simple management dashboard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4714" y="1740885"/>
            <a:ext cx="9119286" cy="2585323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Edit views.py (</a:t>
            </a:r>
            <a:r>
              <a:rPr lang="en-US" altLang="ko-KR" dirty="0" err="1" smtClean="0">
                <a:latin typeface="+mj-lt"/>
              </a:rPr>
              <a:t>towersite</a:t>
            </a:r>
            <a:r>
              <a:rPr lang="en-US" altLang="ko-KR" dirty="0" smtClean="0">
                <a:latin typeface="+mj-lt"/>
              </a:rPr>
              <a:t>/views.py)</a:t>
            </a:r>
            <a:br>
              <a:rPr lang="en-US" altLang="ko-KR" dirty="0" smtClean="0">
                <a:latin typeface="+mj-lt"/>
              </a:rPr>
            </a:b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vi towersite/views.py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26805" t="31482" r="53542" b="53333"/>
          <a:stretch/>
        </p:blipFill>
        <p:spPr>
          <a:xfrm>
            <a:off x="347410" y="2428950"/>
            <a:ext cx="4236947" cy="1841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55462" y="3644900"/>
            <a:ext cx="25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Change to the tower’s </a:t>
            </a:r>
            <a:r>
              <a:rPr lang="en-US" altLang="ko-KR" b="1" dirty="0" err="1" smtClean="0"/>
              <a:t>ip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1117600" y="3708400"/>
            <a:ext cx="1117600" cy="279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 – Tower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Setup</a:t>
            </a:r>
            <a:r>
              <a:rPr lang="ko-KR" altLang="en-US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(4/4)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9227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6763" y="1760854"/>
            <a:ext cx="9119286" cy="409342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 (본문)"/>
              </a:rPr>
              <a:t>Update packages</a:t>
            </a:r>
          </a:p>
          <a:p>
            <a:pPr marL="40005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apt update</a:t>
            </a:r>
          </a:p>
          <a:p>
            <a:pPr marL="400050" lvl="1" indent="0">
              <a:buNone/>
            </a:pPr>
            <a:endParaRPr lang="en-US" altLang="ko-KR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r>
              <a:rPr lang="en-US" altLang="ko-KR" dirty="0">
                <a:latin typeface="맑은 고딕 (본문)"/>
              </a:rPr>
              <a:t>Download Net-SNMP</a:t>
            </a:r>
          </a:p>
          <a:p>
            <a:pPr marL="40005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apt install –y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snmp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snmpd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snmp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mibs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-downloader</a:t>
            </a:r>
          </a:p>
          <a:p>
            <a:pPr marL="400050" lvl="1" indent="0">
              <a:buNone/>
            </a:pPr>
            <a:endParaRPr lang="en-US" altLang="ko-KR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dirty="0">
              <a:latin typeface="맑은 고딕 (본문)"/>
              <a:ea typeface="나눔고딕코딩" panose="020D0009000000000000" pitchFamily="49" charset="-127"/>
            </a:endParaRPr>
          </a:p>
          <a:p>
            <a:r>
              <a:rPr lang="en-US" altLang="ko-KR" dirty="0">
                <a:latin typeface="맑은 고딕 (본문)"/>
              </a:rPr>
              <a:t>Download MIBs</a:t>
            </a:r>
          </a:p>
          <a:p>
            <a:pPr marL="40005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download-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mibs</a:t>
            </a:r>
            <a:endParaRPr lang="en-US" altLang="ko-KR" sz="16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dirty="0">
              <a:latin typeface="맑은 고딕 (본문)"/>
              <a:ea typeface="나눔고딕코딩" panose="020D0009000000000000" pitchFamily="49" charset="-127"/>
            </a:endParaRPr>
          </a:p>
          <a:p>
            <a:r>
              <a:rPr lang="en-US" altLang="ko-KR" dirty="0">
                <a:latin typeface="맑은 고딕 (본문)"/>
              </a:rPr>
              <a:t>Modify configuration file</a:t>
            </a:r>
          </a:p>
          <a:p>
            <a:pPr marL="40005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vi 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etc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snmp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snmpd.conf</a:t>
            </a:r>
            <a:endParaRPr lang="en-US" altLang="ko-KR" sz="16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800100" lvl="2" indent="0">
              <a:buNone/>
            </a:pPr>
            <a:r>
              <a:rPr lang="en-US" altLang="ko-KR" dirty="0">
                <a:latin typeface="맑은 고딕 (본문)"/>
                <a:ea typeface="나눔고딕코딩" panose="020D0009000000000000" pitchFamily="49" charset="-127"/>
              </a:rPr>
              <a:t>#</a:t>
            </a:r>
            <a:r>
              <a:rPr lang="en-US" altLang="ko-KR" dirty="0" err="1">
                <a:latin typeface="맑은 고딕 (본문)"/>
                <a:ea typeface="나눔고딕코딩" panose="020D0009000000000000" pitchFamily="49" charset="-127"/>
              </a:rPr>
              <a:t>rocommunity</a:t>
            </a:r>
            <a:r>
              <a:rPr lang="en-US" altLang="ko-KR" dirty="0">
                <a:latin typeface="맑은 고딕 (본문)"/>
                <a:ea typeface="나눔고딕코딩" panose="020D0009000000000000" pitchFamily="49" charset="-127"/>
              </a:rPr>
              <a:t> public localhost -&gt; Delete #</a:t>
            </a:r>
          </a:p>
          <a:p>
            <a:pPr marL="40005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systemctl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restart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snmpd.service</a:t>
            </a:r>
            <a:endParaRPr lang="en-US" altLang="ko-KR" sz="16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 – NUC Setup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329" y="578708"/>
            <a:ext cx="6898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SNMP package for NUC</a:t>
            </a:r>
            <a:br>
              <a:rPr lang="en-US" altLang="ko-KR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ko-KR" dirty="0">
                <a:solidFill>
                  <a:srgbClr val="FF0000"/>
                </a:solidFill>
                <a:latin typeface="+mn-ea"/>
              </a:rPr>
              <a:t>(From </a:t>
            </a:r>
            <a:r>
              <a:rPr lang="en-US" altLang="ko-KR" dirty="0" err="1" smtClean="0">
                <a:solidFill>
                  <a:srgbClr val="FF0000"/>
                </a:solidFill>
                <a:latin typeface="+mn-ea"/>
              </a:rPr>
              <a:t>InterConnect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Lab 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‘Net-SNMP installation’)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  <a:p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85732B6-4A5E-7549-9A6E-DB26F515D3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3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모서리가 둥근 직사각형 174"/>
          <p:cNvSpPr/>
          <p:nvPr/>
        </p:nvSpPr>
        <p:spPr>
          <a:xfrm>
            <a:off x="4484534" y="3518997"/>
            <a:ext cx="3542240" cy="298028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="" xmlns:a16="http://schemas.microsoft.com/office/drawing/2014/main" id="{F691BCF1-9EE4-F940-B16A-0EDF9F02C648}"/>
              </a:ext>
            </a:extLst>
          </p:cNvPr>
          <p:cNvSpPr/>
          <p:nvPr/>
        </p:nvSpPr>
        <p:spPr>
          <a:xfrm>
            <a:off x="831369" y="434573"/>
            <a:ext cx="7090660" cy="276575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7030A0"/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-1925480" y="-2307493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Control Tower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1059538" y="544263"/>
            <a:ext cx="1260574" cy="1535273"/>
            <a:chOff x="2577148" y="3173075"/>
            <a:chExt cx="1658950" cy="929318"/>
          </a:xfrm>
        </p:grpSpPr>
        <p:sp>
          <p:nvSpPr>
            <p:cNvPr id="82" name="모서리가 둥근 직사각형 81"/>
            <p:cNvSpPr/>
            <p:nvPr/>
          </p:nvSpPr>
          <p:spPr>
            <a:xfrm>
              <a:off x="2577148" y="3173075"/>
              <a:ext cx="1658950" cy="92931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591655" y="3203584"/>
              <a:ext cx="1629936" cy="279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Orchestration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5247227" y="544263"/>
            <a:ext cx="1355064" cy="1535273"/>
            <a:chOff x="2541825" y="3173075"/>
            <a:chExt cx="1530602" cy="929318"/>
          </a:xfrm>
        </p:grpSpPr>
        <p:sp>
          <p:nvSpPr>
            <p:cNvPr id="85" name="모서리가 둥근 직사각형 84"/>
            <p:cNvSpPr/>
            <p:nvPr/>
          </p:nvSpPr>
          <p:spPr>
            <a:xfrm>
              <a:off x="2577148" y="3173075"/>
              <a:ext cx="1423223" cy="929318"/>
            </a:xfrm>
            <a:prstGeom prst="roundRect">
              <a:avLst/>
            </a:prstGeom>
            <a:solidFill>
              <a:srgbClr val="3FAD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541825" y="3207306"/>
              <a:ext cx="1530602" cy="391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Visibility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3901049" y="545857"/>
            <a:ext cx="1289373" cy="1535273"/>
            <a:chOff x="2577148" y="3173075"/>
            <a:chExt cx="1456401" cy="929318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2577148" y="3173075"/>
              <a:ext cx="1423223" cy="92931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579369" y="3201470"/>
              <a:ext cx="1454180" cy="39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Intelligence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</a:b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2494033" y="547332"/>
            <a:ext cx="1306743" cy="1535273"/>
            <a:chOff x="2554927" y="3173075"/>
            <a:chExt cx="1476022" cy="929318"/>
          </a:xfrm>
        </p:grpSpPr>
        <p:sp>
          <p:nvSpPr>
            <p:cNvPr id="91" name="모서리가 둥근 직사각형 90"/>
            <p:cNvSpPr/>
            <p:nvPr/>
          </p:nvSpPr>
          <p:spPr>
            <a:xfrm>
              <a:off x="2577148" y="3173075"/>
              <a:ext cx="1423223" cy="929318"/>
            </a:xfrm>
            <a:prstGeom prst="roundRect">
              <a:avLst/>
            </a:prstGeom>
            <a:solidFill>
              <a:srgbClr val="3FADF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554927" y="3208497"/>
              <a:ext cx="1476022" cy="39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Provisioning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Center</a:t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</a:b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</p:grpSp>
      <p:pic>
        <p:nvPicPr>
          <p:cNvPr id="93" name="Picture 2" descr="MAAS logo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317" y="1058963"/>
            <a:ext cx="1013695" cy="101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http://blog.docker.com/wp-content/uploads/2013/08/KuDr42X_ITXghJhSInDZekNEF0jLt3NeVxtRye3tqco.png">
            <a:extLst>
              <a:ext uri="{FF2B5EF4-FFF2-40B4-BE49-F238E27FC236}">
                <a16:creationId xmlns="" xmlns:a16="http://schemas.microsoft.com/office/drawing/2014/main" id="{A9E1E5F1-707A-8F4B-AF51-BFE8E74E8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799528" y="336540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101" name="Picture 6" descr="http://blog.docker.com/wp-content/uploads/2013/08/KuDr42X_ITXghJhSInDZekNEF0jLt3NeVxtRye3tqco.png">
            <a:extLst>
              <a:ext uri="{FF2B5EF4-FFF2-40B4-BE49-F238E27FC236}">
                <a16:creationId xmlns="" xmlns:a16="http://schemas.microsoft.com/office/drawing/2014/main" id="{7FC1AF0B-364A-1346-A7E9-A6BC59DD5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2275080" y="311592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102" name="Picture 6" descr="http://blog.docker.com/wp-content/uploads/2013/08/KuDr42X_ITXghJhSInDZekNEF0jLt3NeVxtRye3tqco.png">
            <a:extLst>
              <a:ext uri="{FF2B5EF4-FFF2-40B4-BE49-F238E27FC236}">
                <a16:creationId xmlns="" xmlns:a16="http://schemas.microsoft.com/office/drawing/2014/main" id="{40271248-2CC4-6F4D-B7E0-5F429EE51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3660923" y="335086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103" name="Picture 6" descr="http://blog.docker.com/wp-content/uploads/2013/08/KuDr42X_ITXghJhSInDZekNEF0jLt3NeVxtRye3tqco.png">
            <a:extLst>
              <a:ext uri="{FF2B5EF4-FFF2-40B4-BE49-F238E27FC236}">
                <a16:creationId xmlns="" xmlns:a16="http://schemas.microsoft.com/office/drawing/2014/main" id="{8F83B19D-BB1A-314D-B633-FF9A3ACCB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5043207" y="307350"/>
            <a:ext cx="647209" cy="483836"/>
          </a:xfrm>
          <a:prstGeom prst="rect">
            <a:avLst/>
          </a:prstGeom>
          <a:noFill/>
          <a:ln w="12700">
            <a:noFill/>
          </a:ln>
          <a:extLst/>
        </p:spPr>
      </p:pic>
      <p:pic>
        <p:nvPicPr>
          <p:cNvPr id="104" name="Picture 5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3"/>
          <a:stretch/>
        </p:blipFill>
        <p:spPr>
          <a:xfrm>
            <a:off x="5463634" y="1073486"/>
            <a:ext cx="911846" cy="495320"/>
          </a:xfrm>
          <a:prstGeom prst="rect">
            <a:avLst/>
          </a:prstGeom>
        </p:spPr>
      </p:pic>
      <p:pic>
        <p:nvPicPr>
          <p:cNvPr id="105" name="Picture 2" descr="influxdb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2" t="30553" r="22540" b="31279"/>
          <a:stretch/>
        </p:blipFill>
        <p:spPr bwMode="auto">
          <a:xfrm>
            <a:off x="5343113" y="1638977"/>
            <a:ext cx="1112190" cy="28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직사각형 105"/>
          <p:cNvSpPr/>
          <p:nvPr/>
        </p:nvSpPr>
        <p:spPr>
          <a:xfrm>
            <a:off x="949106" y="2645956"/>
            <a:ext cx="6726311" cy="367528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925358" y="2640529"/>
            <a:ext cx="1640866" cy="387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00" b="1" dirty="0">
                <a:solidFill>
                  <a:prstClr val="white"/>
                </a:solidFill>
                <a:ea typeface="맑은 고딕" panose="020B0503020000020004" pitchFamily="50" charset="-127"/>
              </a:rPr>
              <a:t>Ubuntu Linux</a:t>
            </a:r>
            <a:endParaRPr kumimoji="0" lang="ko-KR" altLang="en-US" sz="13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489" y="2586896"/>
            <a:ext cx="468624" cy="468624"/>
          </a:xfrm>
          <a:prstGeom prst="rect">
            <a:avLst/>
          </a:prstGeom>
        </p:spPr>
      </p:pic>
      <p:sp>
        <p:nvSpPr>
          <p:cNvPr id="109" name="직사각형 108"/>
          <p:cNvSpPr/>
          <p:nvPr/>
        </p:nvSpPr>
        <p:spPr>
          <a:xfrm>
            <a:off x="945238" y="2190600"/>
            <a:ext cx="6718031" cy="3849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846" y="2223429"/>
            <a:ext cx="1253342" cy="322034"/>
          </a:xfrm>
          <a:prstGeom prst="rect">
            <a:avLst/>
          </a:prstGeom>
        </p:spPr>
      </p:pic>
      <p:pic>
        <p:nvPicPr>
          <p:cNvPr id="76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041" y="2550000"/>
            <a:ext cx="904595" cy="73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모서리가 둥근 직사각형 111"/>
          <p:cNvSpPr/>
          <p:nvPr/>
        </p:nvSpPr>
        <p:spPr>
          <a:xfrm>
            <a:off x="6619214" y="544263"/>
            <a:ext cx="1132391" cy="152234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4"/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6695756" y="810654"/>
            <a:ext cx="544830" cy="1119122"/>
            <a:chOff x="2184127" y="2620971"/>
            <a:chExt cx="972026" cy="1759865"/>
          </a:xfrm>
        </p:grpSpPr>
        <p:sp>
          <p:nvSpPr>
            <p:cNvPr id="114" name="정육면체 113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116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grpSp>
        <p:nvGrpSpPr>
          <p:cNvPr id="117" name="그룹 116"/>
          <p:cNvGrpSpPr/>
          <p:nvPr/>
        </p:nvGrpSpPr>
        <p:grpSpPr>
          <a:xfrm>
            <a:off x="6880576" y="849212"/>
            <a:ext cx="544830" cy="1119122"/>
            <a:chOff x="2184127" y="2620971"/>
            <a:chExt cx="972026" cy="1759865"/>
          </a:xfrm>
        </p:grpSpPr>
        <p:sp>
          <p:nvSpPr>
            <p:cNvPr id="118" name="정육면체 117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19" name="그림 1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120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sp>
        <p:nvSpPr>
          <p:cNvPr id="121" name="TextBox 120"/>
          <p:cNvSpPr txBox="1"/>
          <p:nvPr/>
        </p:nvSpPr>
        <p:spPr>
          <a:xfrm>
            <a:off x="6582081" y="565348"/>
            <a:ext cx="1045435" cy="2335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prstClr val="black"/>
                </a:solidFill>
              </a:rPr>
              <a:t>Kafka broker cluster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2" name="U자형 화살표 71"/>
          <p:cNvSpPr/>
          <p:nvPr/>
        </p:nvSpPr>
        <p:spPr>
          <a:xfrm rot="5400000" flipH="1">
            <a:off x="6252953" y="2286092"/>
            <a:ext cx="3675845" cy="1415426"/>
          </a:xfrm>
          <a:prstGeom prst="uturnArrow">
            <a:avLst>
              <a:gd name="adj1" fmla="val 12775"/>
              <a:gd name="adj2" fmla="val 14468"/>
              <a:gd name="adj3" fmla="val 25000"/>
              <a:gd name="adj4" fmla="val 43750"/>
              <a:gd name="adj5" fmla="val 75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3" name="정육면체 122"/>
          <p:cNvSpPr/>
          <p:nvPr/>
        </p:nvSpPr>
        <p:spPr>
          <a:xfrm>
            <a:off x="7155908" y="893784"/>
            <a:ext cx="457865" cy="1119122"/>
          </a:xfrm>
          <a:prstGeom prst="cube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80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520" y="1408990"/>
            <a:ext cx="336733" cy="187107"/>
          </a:xfrm>
          <a:prstGeom prst="rect">
            <a:avLst/>
          </a:prstGeom>
          <a:ln w="25400">
            <a:noFill/>
          </a:ln>
        </p:spPr>
      </p:pic>
      <p:pic>
        <p:nvPicPr>
          <p:cNvPr id="125" name="Picture 6" descr="http://blog.docker.com/wp-content/uploads/2013/08/KuDr42X_ITXghJhSInDZekNEF0jLt3NeVxtRye3tqc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9275" r="56524" b="11260"/>
          <a:stretch/>
        </p:blipFill>
        <p:spPr bwMode="auto">
          <a:xfrm>
            <a:off x="7068943" y="935083"/>
            <a:ext cx="274951" cy="233198"/>
          </a:xfrm>
          <a:prstGeom prst="rect">
            <a:avLst/>
          </a:prstGeom>
          <a:noFill/>
          <a:ln w="12700">
            <a:noFill/>
          </a:ln>
          <a:extLst/>
        </p:spPr>
      </p:pic>
      <p:sp>
        <p:nvSpPr>
          <p:cNvPr id="4" name="Rounded Rectangle 28"/>
          <p:cNvSpPr/>
          <p:nvPr/>
        </p:nvSpPr>
        <p:spPr>
          <a:xfrm>
            <a:off x="780886" y="3518997"/>
            <a:ext cx="3527246" cy="2971431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32855" y="5955901"/>
            <a:ext cx="3136632" cy="365308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Picture 2" descr="http://blog.hypriot.com/images/logo_t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032" y="5926086"/>
            <a:ext cx="613987" cy="424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01666" y="5954541"/>
            <a:ext cx="1578037" cy="298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prstClr val="white"/>
                </a:solidFill>
                <a:ea typeface="맑은 고딕" panose="020B0503020000020004" pitchFamily="50" charset="-127"/>
              </a:rPr>
              <a:t>Hypriot OS</a:t>
            </a:r>
            <a:endParaRPr kumimoji="0" lang="ko-KR" altLang="en-US" sz="16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34397" y="5498412"/>
            <a:ext cx="2519369" cy="3826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797" y="5523757"/>
            <a:ext cx="1245773" cy="3200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36069" y="4359002"/>
            <a:ext cx="163114" cy="24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</p:txBody>
      </p:sp>
      <p:sp>
        <p:nvSpPr>
          <p:cNvPr id="14" name="직사각형 103"/>
          <p:cNvSpPr/>
          <p:nvPr/>
        </p:nvSpPr>
        <p:spPr>
          <a:xfrm>
            <a:off x="938348" y="4159953"/>
            <a:ext cx="506661" cy="5204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5" name="Picture 2" descr="Net-SNM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72" y="4388840"/>
            <a:ext cx="453006" cy="10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오른쪽 화살표 87"/>
          <p:cNvSpPr/>
          <p:nvPr/>
        </p:nvSpPr>
        <p:spPr>
          <a:xfrm rot="16200000">
            <a:off x="1042627" y="5539060"/>
            <a:ext cx="308329" cy="322406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36069" y="4917711"/>
            <a:ext cx="163114" cy="24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</p:txBody>
      </p:sp>
      <p:sp>
        <p:nvSpPr>
          <p:cNvPr id="29" name="직사각형 103"/>
          <p:cNvSpPr/>
          <p:nvPr/>
        </p:nvSpPr>
        <p:spPr>
          <a:xfrm>
            <a:off x="938348" y="4756753"/>
            <a:ext cx="506661" cy="5204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94755" y="4831728"/>
            <a:ext cx="59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kern="0" spc="-100" dirty="0" smtClean="0"/>
              <a:t>SSH</a:t>
            </a:r>
          </a:p>
          <a:p>
            <a:pPr algn="ctr"/>
            <a:r>
              <a:rPr lang="en-US" altLang="ko-KR" sz="900" kern="0" spc="-100" dirty="0" smtClean="0"/>
              <a:t>Log</a:t>
            </a:r>
            <a:endParaRPr lang="ko-KR" altLang="en-US" sz="900" kern="0" spc="-100" dirty="0"/>
          </a:p>
        </p:txBody>
      </p:sp>
      <p:sp>
        <p:nvSpPr>
          <p:cNvPr id="11" name="오른쪽 화살표 10"/>
          <p:cNvSpPr/>
          <p:nvPr/>
        </p:nvSpPr>
        <p:spPr>
          <a:xfrm>
            <a:off x="1642269" y="4132065"/>
            <a:ext cx="1646488" cy="614377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2085" y="4027470"/>
            <a:ext cx="379511" cy="379511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1642270" y="4690774"/>
            <a:ext cx="1646487" cy="614377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207068" y="3818635"/>
            <a:ext cx="862419" cy="1553930"/>
            <a:chOff x="1302642" y="2611556"/>
            <a:chExt cx="976711" cy="1759865"/>
          </a:xfrm>
        </p:grpSpPr>
        <p:sp>
          <p:nvSpPr>
            <p:cNvPr id="19" name="정육면체 18"/>
            <p:cNvSpPr/>
            <p:nvPr/>
          </p:nvSpPr>
          <p:spPr>
            <a:xfrm>
              <a:off x="1462480" y="2611556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0" name="Picture 2" descr="https://flume.apache.org/_static/flume-logo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3311639"/>
              <a:ext cx="525444" cy="526158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1302642" y="2692584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4463" y="4583652"/>
            <a:ext cx="379511" cy="37951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72598" y="4275875"/>
            <a:ext cx="1318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Resource Topic</a:t>
            </a:r>
            <a:endParaRPr lang="ko-KR" altLang="en-US" sz="1400" dirty="0"/>
          </a:p>
        </p:txBody>
      </p:sp>
      <p:sp>
        <p:nvSpPr>
          <p:cNvPr id="149" name="TextBox 148"/>
          <p:cNvSpPr txBox="1"/>
          <p:nvPr/>
        </p:nvSpPr>
        <p:spPr>
          <a:xfrm>
            <a:off x="1772598" y="4841905"/>
            <a:ext cx="1318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Sshlog</a:t>
            </a:r>
            <a:r>
              <a:rPr lang="en-US" altLang="ko-KR" sz="1400" dirty="0" smtClean="0"/>
              <a:t> Topic</a:t>
            </a:r>
            <a:endParaRPr lang="ko-KR" altLang="en-US" sz="1400" dirty="0"/>
          </a:p>
        </p:txBody>
      </p:sp>
      <p:sp>
        <p:nvSpPr>
          <p:cNvPr id="156" name="TextBox 155"/>
          <p:cNvSpPr txBox="1"/>
          <p:nvPr/>
        </p:nvSpPr>
        <p:spPr>
          <a:xfrm>
            <a:off x="5254711" y="4359002"/>
            <a:ext cx="163114" cy="24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</p:txBody>
      </p:sp>
      <p:sp>
        <p:nvSpPr>
          <p:cNvPr id="157" name="직사각형 103"/>
          <p:cNvSpPr/>
          <p:nvPr/>
        </p:nvSpPr>
        <p:spPr>
          <a:xfrm>
            <a:off x="4656990" y="4159953"/>
            <a:ext cx="506661" cy="5204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58" name="Picture 2" descr="Net-SNM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414" y="4388840"/>
            <a:ext cx="453006" cy="10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오른쪽 화살표 87"/>
          <p:cNvSpPr/>
          <p:nvPr/>
        </p:nvSpPr>
        <p:spPr>
          <a:xfrm rot="16200000">
            <a:off x="4761269" y="5539060"/>
            <a:ext cx="308329" cy="322406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54711" y="4917711"/>
            <a:ext cx="163114" cy="24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</p:txBody>
      </p:sp>
      <p:sp>
        <p:nvSpPr>
          <p:cNvPr id="161" name="직사각형 103"/>
          <p:cNvSpPr/>
          <p:nvPr/>
        </p:nvSpPr>
        <p:spPr>
          <a:xfrm>
            <a:off x="4656990" y="4756753"/>
            <a:ext cx="506661" cy="5204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613397" y="4831728"/>
            <a:ext cx="59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kern="0" spc="-100" dirty="0" smtClean="0"/>
              <a:t>SSH</a:t>
            </a:r>
          </a:p>
          <a:p>
            <a:pPr algn="ctr"/>
            <a:r>
              <a:rPr lang="en-US" altLang="ko-KR" sz="900" kern="0" spc="-100" dirty="0" smtClean="0"/>
              <a:t>Log</a:t>
            </a:r>
            <a:endParaRPr lang="ko-KR" altLang="en-US" sz="900" kern="0" spc="-100" dirty="0"/>
          </a:p>
        </p:txBody>
      </p:sp>
      <p:sp>
        <p:nvSpPr>
          <p:cNvPr id="163" name="오른쪽 화살표 162"/>
          <p:cNvSpPr/>
          <p:nvPr/>
        </p:nvSpPr>
        <p:spPr>
          <a:xfrm>
            <a:off x="5360911" y="4132065"/>
            <a:ext cx="1646488" cy="614377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00727" y="4027470"/>
            <a:ext cx="379511" cy="379511"/>
          </a:xfrm>
          <a:prstGeom prst="rect">
            <a:avLst/>
          </a:prstGeom>
        </p:spPr>
      </p:pic>
      <p:sp>
        <p:nvSpPr>
          <p:cNvPr id="165" name="오른쪽 화살표 164"/>
          <p:cNvSpPr/>
          <p:nvPr/>
        </p:nvSpPr>
        <p:spPr>
          <a:xfrm>
            <a:off x="5360912" y="4690774"/>
            <a:ext cx="1646487" cy="614377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66" name="그룹 165"/>
          <p:cNvGrpSpPr/>
          <p:nvPr/>
        </p:nvGrpSpPr>
        <p:grpSpPr>
          <a:xfrm>
            <a:off x="6925710" y="3818635"/>
            <a:ext cx="862419" cy="1553930"/>
            <a:chOff x="1302642" y="2611556"/>
            <a:chExt cx="976711" cy="1759865"/>
          </a:xfrm>
        </p:grpSpPr>
        <p:sp>
          <p:nvSpPr>
            <p:cNvPr id="170" name="정육면체 169"/>
            <p:cNvSpPr/>
            <p:nvPr/>
          </p:nvSpPr>
          <p:spPr>
            <a:xfrm>
              <a:off x="1462480" y="2611556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71" name="Picture 2" descr="https://flume.apache.org/_static/flume-logo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3311639"/>
              <a:ext cx="525444" cy="526158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1302642" y="2692584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pic>
        <p:nvPicPr>
          <p:cNvPr id="167" name="그림 16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73105" y="4583652"/>
            <a:ext cx="379511" cy="379511"/>
          </a:xfrm>
          <a:prstGeom prst="rect">
            <a:avLst/>
          </a:prstGeom>
        </p:spPr>
      </p:pic>
      <p:sp>
        <p:nvSpPr>
          <p:cNvPr id="168" name="TextBox 167"/>
          <p:cNvSpPr txBox="1"/>
          <p:nvPr/>
        </p:nvSpPr>
        <p:spPr>
          <a:xfrm>
            <a:off x="5491240" y="4275875"/>
            <a:ext cx="1318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Resource Topic</a:t>
            </a:r>
            <a:endParaRPr lang="ko-KR" altLang="en-US" sz="1400" dirty="0"/>
          </a:p>
        </p:txBody>
      </p:sp>
      <p:sp>
        <p:nvSpPr>
          <p:cNvPr id="169" name="TextBox 168"/>
          <p:cNvSpPr txBox="1"/>
          <p:nvPr/>
        </p:nvSpPr>
        <p:spPr>
          <a:xfrm>
            <a:off x="5491240" y="4841905"/>
            <a:ext cx="1318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Sshlog</a:t>
            </a:r>
            <a:r>
              <a:rPr lang="en-US" altLang="ko-KR" sz="1400" dirty="0" smtClean="0"/>
              <a:t> Topic</a:t>
            </a:r>
            <a:endParaRPr lang="ko-KR" altLang="en-US" sz="1400" dirty="0"/>
          </a:p>
        </p:txBody>
      </p:sp>
      <p:sp>
        <p:nvSpPr>
          <p:cNvPr id="176" name="직사각형 175"/>
          <p:cNvSpPr/>
          <p:nvPr/>
        </p:nvSpPr>
        <p:spPr>
          <a:xfrm>
            <a:off x="5267327" y="5498412"/>
            <a:ext cx="2519369" cy="3826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77" name="그림 17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27" y="5523757"/>
            <a:ext cx="1245773" cy="320090"/>
          </a:xfrm>
          <a:prstGeom prst="rect">
            <a:avLst/>
          </a:prstGeom>
        </p:spPr>
      </p:pic>
      <p:sp>
        <p:nvSpPr>
          <p:cNvPr id="178" name="직사각형 177"/>
          <p:cNvSpPr/>
          <p:nvPr/>
        </p:nvSpPr>
        <p:spPr>
          <a:xfrm>
            <a:off x="4657976" y="5955901"/>
            <a:ext cx="3136632" cy="365308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29" y="5906321"/>
            <a:ext cx="468624" cy="46862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848074" y="5991434"/>
            <a:ext cx="1640866" cy="387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00" b="1" dirty="0">
                <a:solidFill>
                  <a:prstClr val="white"/>
                </a:solidFill>
                <a:ea typeface="맑은 고딕" panose="020B0503020000020004" pitchFamily="50" charset="-127"/>
              </a:rPr>
              <a:t>Ubuntu Linux</a:t>
            </a:r>
            <a:endParaRPr kumimoji="0" lang="ko-KR" altLang="en-US" sz="13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pic>
        <p:nvPicPr>
          <p:cNvPr id="128" name="그림 127">
            <a:extLst>
              <a:ext uri="{FF2B5EF4-FFF2-40B4-BE49-F238E27FC236}">
                <a16:creationId xmlns=""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21" y="6006876"/>
            <a:ext cx="961011" cy="788829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="" xmlns:a16="http://schemas.microsoft.com/office/drawing/2014/main" id="{785732B6-4A5E-7549-9A6E-DB26F515D3E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83163" y="6089542"/>
            <a:ext cx="912528" cy="599943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3799005" y="1343378"/>
            <a:ext cx="3978751" cy="2475257"/>
            <a:chOff x="3799005" y="1343378"/>
            <a:chExt cx="3978751" cy="2475257"/>
          </a:xfrm>
        </p:grpSpPr>
        <p:cxnSp>
          <p:nvCxnSpPr>
            <p:cNvPr id="27" name="꺾인 연결선 26"/>
            <p:cNvCxnSpPr/>
            <p:nvPr/>
          </p:nvCxnSpPr>
          <p:spPr>
            <a:xfrm flipV="1">
              <a:off x="3849945" y="1343378"/>
              <a:ext cx="3927811" cy="2066412"/>
            </a:xfrm>
            <a:prstGeom prst="bentConnector3">
              <a:avLst>
                <a:gd name="adj1" fmla="val 114065"/>
              </a:avLst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endCxn id="19" idx="0"/>
            </p:cNvCxnSpPr>
            <p:nvPr/>
          </p:nvCxnSpPr>
          <p:spPr>
            <a:xfrm flipH="1">
              <a:off x="3799005" y="3349600"/>
              <a:ext cx="1771" cy="469035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0344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6763" y="1760854"/>
            <a:ext cx="9119286" cy="1754326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 (본문)"/>
              </a:rPr>
              <a:t>Go to </a:t>
            </a:r>
            <a:r>
              <a:rPr lang="en-US" altLang="ko-KR" dirty="0" err="1" smtClean="0">
                <a:latin typeface="맑은 고딕 (본문)"/>
              </a:rPr>
              <a:t>SmartX</a:t>
            </a:r>
            <a:r>
              <a:rPr lang="en-US" altLang="ko-KR" dirty="0" smtClean="0">
                <a:latin typeface="맑은 고딕 (본문)"/>
              </a:rPr>
              <a:t>-mini/</a:t>
            </a:r>
            <a:r>
              <a:rPr lang="en-US" altLang="ko-KR" dirty="0" err="1" smtClean="0">
                <a:latin typeface="맑은 고딕 (본문)"/>
              </a:rPr>
              <a:t>ubuntu</a:t>
            </a:r>
            <a:r>
              <a:rPr lang="en-US" altLang="ko-KR" dirty="0" smtClean="0">
                <a:latin typeface="맑은 고딕 (본문)"/>
              </a:rPr>
              <a:t>-flume directory</a:t>
            </a:r>
            <a:br>
              <a:rPr lang="en-US" altLang="ko-KR" dirty="0" smtClean="0">
                <a:latin typeface="맑은 고딕 (본문)"/>
              </a:rPr>
            </a:br>
            <a:r>
              <a:rPr lang="en-US" altLang="ko-KR" dirty="0" smtClean="0">
                <a:solidFill>
                  <a:srgbClr val="FF0000"/>
                </a:solidFill>
                <a:latin typeface="맑은 고딕 (본문)"/>
              </a:rPr>
              <a:t>cd ~/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</a:rPr>
              <a:t>-mini/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</a:rPr>
              <a:t>ubuntu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</a:rPr>
              <a:t>-flume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 (본문)"/>
              </a:rPr>
              <a:t>Build flume container</a:t>
            </a:r>
            <a:br>
              <a:rPr lang="en-US" altLang="ko-KR" dirty="0" smtClean="0">
                <a:latin typeface="맑은 고딕 (본문)"/>
              </a:rPr>
            </a:br>
            <a:r>
              <a:rPr lang="en-US" altLang="ko-KR" dirty="0" smtClean="0">
                <a:solidFill>
                  <a:srgbClr val="FF0000"/>
                </a:solidFill>
                <a:latin typeface="맑은 고딕 (본문)"/>
              </a:rPr>
              <a:t>docker build --tag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</a:rPr>
              <a:t>ubuntu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</a:rPr>
              <a:t>-flume .</a:t>
            </a:r>
            <a:br>
              <a:rPr lang="en-US" altLang="ko-KR" dirty="0" smtClean="0">
                <a:solidFill>
                  <a:srgbClr val="FF0000"/>
                </a:solidFill>
                <a:latin typeface="맑은 고딕 (본문)"/>
              </a:rPr>
            </a:br>
            <a:endParaRPr lang="en-US" altLang="ko-KR" dirty="0" smtClean="0">
              <a:latin typeface="맑은 고딕 (본문)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 – NUC Setup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329" y="578708"/>
            <a:ext cx="689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Install flume package for NUC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85732B6-4A5E-7549-9A6E-DB26F515D3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01606" y="2860845"/>
            <a:ext cx="499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(Put punctuation mark at the end of the command)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181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6763" y="1760854"/>
            <a:ext cx="9119286" cy="2277547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 (본문)"/>
              </a:rPr>
              <a:t>Add tower </a:t>
            </a:r>
            <a:r>
              <a:rPr lang="en-US" altLang="ko-KR" b="1" dirty="0" err="1">
                <a:latin typeface="맑은 고딕 (본문)"/>
              </a:rPr>
              <a:t>ip</a:t>
            </a:r>
            <a:r>
              <a:rPr lang="en-US" altLang="ko-KR" b="1" dirty="0">
                <a:latin typeface="맑은 고딕 (본문)"/>
              </a:rPr>
              <a:t> and tower computer name at the end of file ‘/</a:t>
            </a:r>
            <a:r>
              <a:rPr lang="en-US" altLang="ko-KR" b="1" dirty="0" err="1">
                <a:latin typeface="맑은 고딕 (본문)"/>
              </a:rPr>
              <a:t>etc</a:t>
            </a:r>
            <a:r>
              <a:rPr lang="en-US" altLang="ko-KR" b="1" dirty="0">
                <a:latin typeface="맑은 고딕 (본문)"/>
              </a:rPr>
              <a:t>/hosts</a:t>
            </a:r>
            <a:r>
              <a:rPr lang="en-US" altLang="ko-KR" b="1" dirty="0" smtClean="0">
                <a:latin typeface="맑은 고딕 (본문)"/>
              </a:rPr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 (본문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 (본문)"/>
              </a:rPr>
              <a:t>Build flume container</a:t>
            </a:r>
            <a:br>
              <a:rPr lang="en-US" altLang="ko-KR" dirty="0" smtClean="0">
                <a:latin typeface="맑은 고딕 (본문)"/>
              </a:rPr>
            </a:br>
            <a:r>
              <a:rPr lang="en-US" altLang="ko-KR" sz="1400" dirty="0" smtClean="0">
                <a:latin typeface="맑은 고딕 (본문)"/>
              </a:rPr>
              <a:t>In case of NUC</a:t>
            </a:r>
            <a:r>
              <a:rPr lang="en-US" altLang="ko-KR" dirty="0" smtClean="0">
                <a:latin typeface="맑은 고딕 (본문)"/>
              </a:rPr>
              <a:t/>
            </a:r>
            <a:br>
              <a:rPr lang="en-US" altLang="ko-KR" dirty="0" smtClean="0">
                <a:latin typeface="맑은 고딕 (본문)"/>
              </a:rPr>
            </a:br>
            <a:r>
              <a:rPr lang="en-US" altLang="ko-KR" sz="1400" dirty="0" err="1">
                <a:solidFill>
                  <a:srgbClr val="FF0000"/>
                </a:solidFill>
                <a:latin typeface="맑은 고딕 (본문)"/>
              </a:rPr>
              <a:t>docker</a:t>
            </a:r>
            <a:r>
              <a:rPr lang="en-US" altLang="ko-KR" sz="1400" dirty="0">
                <a:solidFill>
                  <a:srgbClr val="FF0000"/>
                </a:solidFill>
                <a:latin typeface="맑은 고딕 (본문)"/>
              </a:rPr>
              <a:t> run -it --net=host --name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 (본문)"/>
              </a:rPr>
              <a:t>flume2 -v /</a:t>
            </a:r>
            <a:r>
              <a:rPr lang="en-US" altLang="ko-KR" sz="1400" dirty="0" err="1" smtClean="0">
                <a:solidFill>
                  <a:srgbClr val="FF0000"/>
                </a:solidFill>
                <a:latin typeface="맑은 고딕 (본문)"/>
              </a:rPr>
              <a:t>var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 (본문)"/>
              </a:rPr>
              <a:t>/log/auth.log:/</a:t>
            </a:r>
            <a:r>
              <a:rPr lang="en-US" altLang="ko-KR" sz="1400" dirty="0" err="1" smtClean="0">
                <a:solidFill>
                  <a:srgbClr val="FF0000"/>
                </a:solidFill>
                <a:latin typeface="맑은 고딕 (본문)"/>
              </a:rPr>
              <a:t>var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 (본문)"/>
              </a:rPr>
              <a:t>/log/</a:t>
            </a:r>
            <a:r>
              <a:rPr lang="en-US" altLang="ko-KR" sz="1400" dirty="0" err="1" smtClean="0">
                <a:solidFill>
                  <a:srgbClr val="FF0000"/>
                </a:solidFill>
                <a:latin typeface="맑은 고딕 (본문)"/>
              </a:rPr>
              <a:t>auth.log:ro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400" dirty="0" err="1" smtClean="0">
                <a:solidFill>
                  <a:srgbClr val="FF0000"/>
                </a:solidFill>
                <a:latin typeface="맑은 고딕 (본문)"/>
              </a:rPr>
              <a:t>ubuntu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 (본문)"/>
              </a:rPr>
              <a:t>-flume </a:t>
            </a:r>
            <a:br>
              <a:rPr lang="en-US" altLang="ko-KR" sz="1400" dirty="0" smtClean="0">
                <a:solidFill>
                  <a:srgbClr val="FF0000"/>
                </a:solidFill>
                <a:latin typeface="맑은 고딕 (본문)"/>
              </a:rPr>
            </a:br>
            <a:r>
              <a:rPr lang="en-US" altLang="ko-KR" sz="1400" dirty="0" smtClean="0">
                <a:solidFill>
                  <a:srgbClr val="FF0000"/>
                </a:solidFill>
                <a:latin typeface="맑은 고딕 (본문)"/>
              </a:rPr>
              <a:t/>
            </a:r>
            <a:br>
              <a:rPr lang="en-US" altLang="ko-KR" sz="1400" dirty="0" smtClean="0">
                <a:solidFill>
                  <a:srgbClr val="FF0000"/>
                </a:solidFill>
                <a:latin typeface="맑은 고딕 (본문)"/>
              </a:rPr>
            </a:br>
            <a:r>
              <a:rPr lang="en-US" altLang="ko-KR" sz="1400" dirty="0">
                <a:latin typeface="맑은 고딕 (본문)"/>
              </a:rPr>
              <a:t>In case of </a:t>
            </a:r>
            <a:r>
              <a:rPr lang="en-US" altLang="ko-KR" sz="1400" dirty="0" smtClean="0">
                <a:latin typeface="맑은 고딕 (본문)"/>
              </a:rPr>
              <a:t>Raspberry Pi</a:t>
            </a:r>
            <a:r>
              <a:rPr lang="en-US" altLang="ko-KR" sz="1400" dirty="0">
                <a:latin typeface="맑은 고딕 (본문)"/>
              </a:rPr>
              <a:t/>
            </a:r>
            <a:br>
              <a:rPr lang="en-US" altLang="ko-KR" sz="1400" dirty="0">
                <a:latin typeface="맑은 고딕 (본문)"/>
              </a:rPr>
            </a:br>
            <a:r>
              <a:rPr lang="en-US" altLang="ko-KR" sz="1400" dirty="0" err="1">
                <a:solidFill>
                  <a:srgbClr val="FF0000"/>
                </a:solidFill>
                <a:latin typeface="맑은 고딕 (본문)"/>
              </a:rPr>
              <a:t>docker</a:t>
            </a:r>
            <a:r>
              <a:rPr lang="en-US" altLang="ko-KR" sz="1400" dirty="0">
                <a:solidFill>
                  <a:srgbClr val="FF0000"/>
                </a:solidFill>
                <a:latin typeface="맑은 고딕 (본문)"/>
              </a:rPr>
              <a:t> run -it --net=host --name flume2 -v /</a:t>
            </a:r>
            <a:r>
              <a:rPr lang="en-US" altLang="ko-KR" sz="1400" dirty="0" err="1">
                <a:solidFill>
                  <a:srgbClr val="FF0000"/>
                </a:solidFill>
                <a:latin typeface="맑은 고딕 (본문)"/>
              </a:rPr>
              <a:t>var</a:t>
            </a:r>
            <a:r>
              <a:rPr lang="en-US" altLang="ko-KR" sz="1400" dirty="0">
                <a:solidFill>
                  <a:srgbClr val="FF0000"/>
                </a:solidFill>
                <a:latin typeface="맑은 고딕 (본문)"/>
              </a:rPr>
              <a:t>/log/auth.log:/</a:t>
            </a:r>
            <a:r>
              <a:rPr lang="en-US" altLang="ko-KR" sz="1400" dirty="0" err="1">
                <a:solidFill>
                  <a:srgbClr val="FF0000"/>
                </a:solidFill>
                <a:latin typeface="맑은 고딕 (본문)"/>
              </a:rPr>
              <a:t>var</a:t>
            </a:r>
            <a:r>
              <a:rPr lang="en-US" altLang="ko-KR" sz="1400" dirty="0">
                <a:solidFill>
                  <a:srgbClr val="FF0000"/>
                </a:solidFill>
                <a:latin typeface="맑은 고딕 (본문)"/>
              </a:rPr>
              <a:t>/log/</a:t>
            </a:r>
            <a:r>
              <a:rPr lang="en-US" altLang="ko-KR" sz="1400" dirty="0" err="1">
                <a:solidFill>
                  <a:srgbClr val="FF0000"/>
                </a:solidFill>
                <a:latin typeface="맑은 고딕 (본문)"/>
              </a:rPr>
              <a:t>auth.log:ro</a:t>
            </a:r>
            <a:r>
              <a:rPr lang="en-US" altLang="ko-KR" sz="14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400" dirty="0" err="1" smtClean="0">
                <a:solidFill>
                  <a:srgbClr val="FF0000"/>
                </a:solidFill>
                <a:latin typeface="맑은 고딕 (본문)"/>
              </a:rPr>
              <a:t>raspbian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 (본문)"/>
              </a:rPr>
              <a:t>-flume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</a:rPr>
              <a:t/>
            </a:r>
            <a:br>
              <a:rPr lang="en-US" altLang="ko-KR" dirty="0" smtClean="0">
                <a:solidFill>
                  <a:srgbClr val="FF0000"/>
                </a:solidFill>
                <a:latin typeface="맑은 고딕 (본문)"/>
              </a:rPr>
            </a:br>
            <a:endParaRPr lang="en-US" altLang="ko-KR" dirty="0" smtClean="0">
              <a:latin typeface="맑은 고딕 (본문)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#3 – Box Setup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329" y="578708"/>
            <a:ext cx="689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Edit flume configuration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85732B6-4A5E-7549-9A6E-DB26F515D3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6303440" y="383994"/>
            <a:ext cx="1493670" cy="9820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43" y="292387"/>
            <a:ext cx="1336547" cy="10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86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5" y="3125546"/>
            <a:ext cx="6499186" cy="3561315"/>
          </a:xfrm>
          <a:prstGeom prst="rect">
            <a:avLst/>
          </a:prstGeom>
        </p:spPr>
      </p:pic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#3 – Box Setup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329" y="578708"/>
            <a:ext cx="689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- Edit flume configuration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85732B6-4A5E-7549-9A6E-DB26F515D3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6303440" y="383994"/>
            <a:ext cx="1493670" cy="9820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43" y="292387"/>
            <a:ext cx="1336547" cy="109708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6763" y="1760854"/>
            <a:ext cx="9119286" cy="1107996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 (본문)"/>
              </a:rPr>
              <a:t>Edit flume configuration</a:t>
            </a:r>
            <a:br>
              <a:rPr lang="en-US" altLang="ko-KR" dirty="0" smtClean="0">
                <a:latin typeface="맑은 고딕 (본문)"/>
              </a:rPr>
            </a:b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+mj-ea"/>
              </a:rPr>
              <a:t>docker start flume2</a:t>
            </a:r>
            <a:b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+mj-ea"/>
              </a:rPr>
            </a:b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+mj-ea"/>
              </a:rPr>
              <a:t>docker attach flume2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+mj-ea"/>
              </a:rPr>
              <a:t/>
            </a:r>
            <a:br>
              <a:rPr lang="en-US" altLang="ko-KR" sz="1600" dirty="0">
                <a:solidFill>
                  <a:srgbClr val="FF0000"/>
                </a:solidFill>
                <a:latin typeface="맑은 고딕 (본문)"/>
                <a:ea typeface="+mj-ea"/>
              </a:rPr>
            </a:br>
            <a:r>
              <a:rPr lang="en" altLang="ko-KR" sz="1600" dirty="0" smtClean="0">
                <a:solidFill>
                  <a:srgbClr val="FF0000"/>
                </a:solidFill>
                <a:latin typeface="맑은 고딕 (본문)"/>
                <a:ea typeface="+mj-ea"/>
              </a:rPr>
              <a:t>vi conf/flume-conf.properties</a:t>
            </a:r>
            <a:endParaRPr lang="en" altLang="ko-KR" sz="1600" dirty="0">
              <a:solidFill>
                <a:srgbClr val="FF0000"/>
              </a:solidFill>
              <a:latin typeface="맑은 고딕 (본문)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8816" y="3090604"/>
            <a:ext cx="3113600" cy="675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42795" y="3213239"/>
            <a:ext cx="398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You should change the content here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8815" y="3869764"/>
            <a:ext cx="5451675" cy="28170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009189" y="4822125"/>
            <a:ext cx="398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You should NOT</a:t>
            </a:r>
          </a:p>
          <a:p>
            <a:r>
              <a:rPr lang="en-US" altLang="ko-KR" dirty="0" smtClean="0"/>
              <a:t>change the content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309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38" y="3100976"/>
            <a:ext cx="6054275" cy="3585885"/>
          </a:xfrm>
          <a:prstGeom prst="rect">
            <a:avLst/>
          </a:prstGeom>
        </p:spPr>
      </p:pic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#3 – Box Setup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329" y="578708"/>
            <a:ext cx="689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- Edit flume configuration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85732B6-4A5E-7549-9A6E-DB26F515D3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6303440" y="383994"/>
            <a:ext cx="1493670" cy="9820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43" y="292387"/>
            <a:ext cx="1336547" cy="109708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6763" y="1760854"/>
            <a:ext cx="9119286" cy="1107996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 (본문)"/>
              </a:rPr>
              <a:t>Edit flume configuration</a:t>
            </a:r>
            <a:br>
              <a:rPr lang="en-US" altLang="ko-KR" dirty="0" smtClean="0">
                <a:latin typeface="맑은 고딕 (본문)"/>
              </a:rPr>
            </a:b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+mj-ea"/>
              </a:rPr>
              <a:t>docker start flume2</a:t>
            </a:r>
            <a:b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+mj-ea"/>
              </a:rPr>
            </a:b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+mj-ea"/>
              </a:rPr>
              <a:t>docker attach flume2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+mj-ea"/>
              </a:rPr>
              <a:t/>
            </a:r>
            <a:br>
              <a:rPr lang="en-US" altLang="ko-KR" sz="1600" dirty="0">
                <a:solidFill>
                  <a:srgbClr val="FF0000"/>
                </a:solidFill>
                <a:latin typeface="맑은 고딕 (본문)"/>
                <a:ea typeface="+mj-ea"/>
              </a:rPr>
            </a:br>
            <a:r>
              <a:rPr lang="en" altLang="ko-KR" sz="1600" dirty="0" smtClean="0">
                <a:solidFill>
                  <a:srgbClr val="FF0000"/>
                </a:solidFill>
                <a:latin typeface="맑은 고딕 (본문)"/>
                <a:ea typeface="+mj-ea"/>
              </a:rPr>
              <a:t>vi conf/flume-conf.properties</a:t>
            </a:r>
            <a:endParaRPr lang="en" altLang="ko-KR" sz="1600" dirty="0">
              <a:solidFill>
                <a:srgbClr val="FF0000"/>
              </a:solidFill>
              <a:latin typeface="맑은 고딕 (본문)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8815" y="4872745"/>
            <a:ext cx="6299679" cy="1814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658494" y="5383915"/>
            <a:ext cx="1853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You should ADD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the content here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8815" y="3063432"/>
            <a:ext cx="6299679" cy="8019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58494" y="3116987"/>
            <a:ext cx="398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You should NOT</a:t>
            </a:r>
          </a:p>
          <a:p>
            <a:r>
              <a:rPr lang="en-US" altLang="ko-KR" dirty="0" smtClean="0"/>
              <a:t>change the content here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58815" y="4003142"/>
            <a:ext cx="6299679" cy="8019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658494" y="4081500"/>
            <a:ext cx="398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You should NOT</a:t>
            </a:r>
          </a:p>
          <a:p>
            <a:r>
              <a:rPr lang="en-US" altLang="ko-KR" dirty="0" smtClean="0"/>
              <a:t>change the content here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246894" y="5834624"/>
            <a:ext cx="2835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tower:9090,tower:9091,tower:9092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6658494" y="3779206"/>
            <a:ext cx="439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Change the broker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ip</a:t>
            </a:r>
            <a:r>
              <a:rPr lang="en-US" altLang="ko-KR" sz="1400" dirty="0" smtClean="0">
                <a:solidFill>
                  <a:srgbClr val="FF0000"/>
                </a:solidFill>
              </a:rPr>
              <a:t> to tower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46893" y="3785814"/>
            <a:ext cx="2835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tower:9090,tower:9091,tower:9092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58815" y="3865418"/>
            <a:ext cx="6299679" cy="13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194865" y="6010087"/>
            <a:ext cx="439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Put your tower’s computer name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736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#3 – Box Setup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329" y="578708"/>
            <a:ext cx="689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- Edit flume configuration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85732B6-4A5E-7549-9A6E-DB26F515D3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6303440" y="383994"/>
            <a:ext cx="1493670" cy="9820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43" y="292387"/>
            <a:ext cx="1336547" cy="109708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4714" y="1740885"/>
            <a:ext cx="9119286" cy="86177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 (본문)"/>
              </a:rPr>
              <a:t>Run Flume on </a:t>
            </a:r>
            <a:r>
              <a:rPr lang="en-US" altLang="ko-KR" dirty="0" smtClean="0">
                <a:latin typeface="맑은 고딕 (본문)"/>
              </a:rPr>
              <a:t>Raspberry Pi and NUC</a:t>
            </a:r>
            <a:endParaRPr lang="en-US" altLang="ko-KR" dirty="0">
              <a:latin typeface="맑은 고딕 (본문)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bin/flume-ng agent --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--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-file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/flume-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conf.properties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--name agent -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Dflume.root.logger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=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INFO,console</a:t>
            </a:r>
            <a:endParaRPr lang="en-US" altLang="ko-KR" dirty="0">
              <a:solidFill>
                <a:srgbClr val="FF0000"/>
              </a:solidFill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4115824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직사각형 90"/>
          <p:cNvSpPr/>
          <p:nvPr/>
        </p:nvSpPr>
        <p:spPr>
          <a:xfrm>
            <a:off x="24714" y="1740885"/>
            <a:ext cx="9119286" cy="221599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Check Database migration</a:t>
            </a:r>
            <a:br>
              <a:rPr lang="en-US" altLang="ko-KR" dirty="0" smtClean="0">
                <a:latin typeface="+mj-lt"/>
              </a:rPr>
            </a:b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python3 manage.py </a:t>
            </a:r>
            <a:r>
              <a:rPr lang="en-US" altLang="ko-KR" sz="1600" dirty="0" err="1" smtClean="0">
                <a:solidFill>
                  <a:srgbClr val="FF0000"/>
                </a:solidFill>
                <a:latin typeface="+mj-lt"/>
              </a:rPr>
              <a:t>makemigrations</a:t>
            </a: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 </a:t>
            </a:r>
            <a:br>
              <a:rPr lang="en-US" altLang="ko-KR" sz="1600" dirty="0" smtClean="0">
                <a:solidFill>
                  <a:srgbClr val="FF0000"/>
                </a:solidFill>
                <a:latin typeface="+mj-lt"/>
              </a:rPr>
            </a:b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python3 manage.py migrate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Run server</a:t>
            </a:r>
            <a:br>
              <a:rPr lang="en-US" altLang="ko-KR" dirty="0" smtClean="0">
                <a:latin typeface="+mj-lt"/>
              </a:rPr>
            </a:b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python3 manage.py </a:t>
            </a:r>
            <a:r>
              <a:rPr lang="en-US" altLang="ko-KR" sz="1600" dirty="0" err="1" smtClean="0">
                <a:solidFill>
                  <a:srgbClr val="FF0000"/>
                </a:solidFill>
                <a:latin typeface="+mj-lt"/>
              </a:rPr>
              <a:t>runserver</a:t>
            </a: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 0.0.0.0:8000</a:t>
            </a:r>
            <a:br>
              <a:rPr lang="en-US" altLang="ko-KR" sz="1600" dirty="0" smtClean="0">
                <a:solidFill>
                  <a:srgbClr val="FF0000"/>
                </a:solidFill>
                <a:latin typeface="+mj-lt"/>
              </a:rPr>
            </a:br>
            <a:endParaRPr lang="en-US" altLang="ko-KR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Start the web browser and open ‘localhost:8000’</a:t>
            </a: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329" y="1105773"/>
            <a:ext cx="689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Run simple management dashboard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" y="0"/>
            <a:ext cx="504112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#4 – Dashboard Management 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6252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직사각형 90"/>
          <p:cNvSpPr/>
          <p:nvPr/>
        </p:nvSpPr>
        <p:spPr>
          <a:xfrm>
            <a:off x="24714" y="1740885"/>
            <a:ext cx="9119286" cy="483209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Sample images</a:t>
            </a:r>
            <a:br>
              <a:rPr lang="en-US" altLang="ko-KR" dirty="0" smtClean="0">
                <a:latin typeface="+mj-lt"/>
              </a:rPr>
            </a:br>
            <a:endParaRPr lang="en-US" altLang="ko-KR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329" y="1105773"/>
            <a:ext cx="689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Run simple management dashboard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" y="0"/>
            <a:ext cx="504112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#4 – Dashboard Management 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06472" y="2125957"/>
            <a:ext cx="8384797" cy="4303261"/>
            <a:chOff x="406472" y="2125957"/>
            <a:chExt cx="8384797" cy="430326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472" y="2125957"/>
              <a:ext cx="8384797" cy="430326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0722" y="2243612"/>
              <a:ext cx="238406" cy="104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3136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직사각형 90"/>
          <p:cNvSpPr/>
          <p:nvPr/>
        </p:nvSpPr>
        <p:spPr>
          <a:xfrm>
            <a:off x="24714" y="1740885"/>
            <a:ext cx="9119286" cy="483209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Sample images</a:t>
            </a:r>
            <a:br>
              <a:rPr lang="en-US" altLang="ko-KR" dirty="0" smtClean="0">
                <a:latin typeface="+mj-lt"/>
              </a:rPr>
            </a:br>
            <a:endParaRPr lang="en-US" altLang="ko-KR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329" y="1105773"/>
            <a:ext cx="689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Run simple management dashboard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" y="0"/>
            <a:ext cx="504112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#4 – Dashboard Management 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17" y="3170676"/>
            <a:ext cx="2008778" cy="19582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278" y="3288540"/>
            <a:ext cx="1826784" cy="18487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3739" y="3179611"/>
            <a:ext cx="2135611" cy="2049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317" y="5229569"/>
            <a:ext cx="200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CPU Usage : Low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80228" y="5229569"/>
            <a:ext cx="229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CPU Usage : Moderate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56976" y="5229569"/>
            <a:ext cx="229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CPU Usage : Excessive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653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직사각형 90"/>
          <p:cNvSpPr/>
          <p:nvPr/>
        </p:nvSpPr>
        <p:spPr>
          <a:xfrm>
            <a:off x="24714" y="1740885"/>
            <a:ext cx="9119286" cy="483209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Sample images</a:t>
            </a:r>
            <a:br>
              <a:rPr lang="en-US" altLang="ko-KR" dirty="0" smtClean="0">
                <a:latin typeface="+mj-lt"/>
              </a:rPr>
            </a:br>
            <a:endParaRPr lang="en-US" altLang="ko-KR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329" y="1105773"/>
            <a:ext cx="689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Run simple management dashboard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" y="0"/>
            <a:ext cx="504112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#4 – Dashboard Management 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1566" y="5604061"/>
            <a:ext cx="200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If SSH Login fails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65372" y="5604061"/>
            <a:ext cx="224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If SSH Login succeeds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386880" y="2879345"/>
            <a:ext cx="3181600" cy="2208043"/>
            <a:chOff x="386880" y="2879345"/>
            <a:chExt cx="3181600" cy="220804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880" y="4537126"/>
              <a:ext cx="3118150" cy="55026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880" y="2879345"/>
              <a:ext cx="3138058" cy="1639153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430422" y="3287122"/>
              <a:ext cx="3138058" cy="2467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88812" y="3087122"/>
              <a:ext cx="414565" cy="181372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5509827" y="2836329"/>
            <a:ext cx="3148929" cy="2623130"/>
            <a:chOff x="5509827" y="2836329"/>
            <a:chExt cx="3148929" cy="262313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9827" y="4518498"/>
              <a:ext cx="3109448" cy="94096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09827" y="2836329"/>
              <a:ext cx="3063547" cy="1549279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5520698" y="3249022"/>
              <a:ext cx="3138058" cy="2467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56815" y="3037247"/>
              <a:ext cx="414565" cy="181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5094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직사각형 90"/>
          <p:cNvSpPr/>
          <p:nvPr/>
        </p:nvSpPr>
        <p:spPr>
          <a:xfrm>
            <a:off x="24714" y="1740885"/>
            <a:ext cx="9119286" cy="86177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lt"/>
              </a:rPr>
              <a:t>Stress computer (Not recommended for Raspberry Pi) </a:t>
            </a:r>
            <a:br>
              <a:rPr lang="en-US" altLang="ko-KR" dirty="0" smtClean="0">
                <a:latin typeface="+mj-lt"/>
              </a:rPr>
            </a:b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apt-get install stress</a:t>
            </a:r>
            <a:br>
              <a:rPr lang="en-US" altLang="ko-KR" sz="1600" dirty="0" smtClean="0">
                <a:solidFill>
                  <a:srgbClr val="FF0000"/>
                </a:solidFill>
                <a:latin typeface="+mj-lt"/>
              </a:rPr>
            </a:br>
            <a:r>
              <a:rPr lang="en-US" altLang="ko-KR" sz="1600" dirty="0" err="1" smtClean="0">
                <a:solidFill>
                  <a:srgbClr val="FF0000"/>
                </a:solidFill>
                <a:latin typeface="+mj-lt"/>
              </a:rPr>
              <a:t>stress</a:t>
            </a: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 --</a:t>
            </a:r>
            <a:r>
              <a:rPr lang="en-US" altLang="ko-KR" sz="1600" dirty="0" err="1" smtClean="0">
                <a:solidFill>
                  <a:srgbClr val="FF0000"/>
                </a:solidFill>
                <a:latin typeface="+mj-lt"/>
              </a:rPr>
              <a:t>cpu</a:t>
            </a: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 4</a:t>
            </a:r>
          </a:p>
        </p:txBody>
      </p:sp>
      <p:pic>
        <p:nvPicPr>
          <p:cNvPr id="9" name="Picture 2" descr="http://beta3.finance.si/pics/cache_no/notebook.14115558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5" y="458461"/>
            <a:ext cx="1272330" cy="10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329" y="1105773"/>
            <a:ext cx="689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- Run simple management dashboard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" y="0"/>
            <a:ext cx="504112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#4 – Dashboard Management 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35734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243" y="778278"/>
            <a:ext cx="3422278" cy="2339397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err="1"/>
              <a:t>SmartX</a:t>
            </a:r>
            <a:r>
              <a:rPr lang="en-US" altLang="ko-KR" dirty="0"/>
              <a:t> Labs #</a:t>
            </a:r>
            <a:r>
              <a:rPr lang="en-US" altLang="ko-KR" dirty="0" smtClean="0"/>
              <a:t>1~#3.5: </a:t>
            </a:r>
            <a:r>
              <a:rPr lang="en-US" altLang="ko-KR" dirty="0"/>
              <a:t>Relationship</a:t>
            </a:r>
            <a:endParaRPr lang="ko-KR" altLang="en-US" dirty="0"/>
          </a:p>
        </p:txBody>
      </p:sp>
      <p:grpSp>
        <p:nvGrpSpPr>
          <p:cNvPr id="79" name="그룹 78"/>
          <p:cNvGrpSpPr/>
          <p:nvPr/>
        </p:nvGrpSpPr>
        <p:grpSpPr>
          <a:xfrm>
            <a:off x="1152817" y="749737"/>
            <a:ext cx="6903227" cy="6120402"/>
            <a:chOff x="371503" y="749737"/>
            <a:chExt cx="6903227" cy="6120402"/>
          </a:xfrm>
        </p:grpSpPr>
        <p:pic>
          <p:nvPicPr>
            <p:cNvPr id="12" name="Picture 212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r="20868"/>
            <a:stretch/>
          </p:blipFill>
          <p:spPr>
            <a:xfrm>
              <a:off x="1382896" y="749737"/>
              <a:ext cx="929762" cy="2394930"/>
            </a:xfrm>
            <a:prstGeom prst="rect">
              <a:avLst/>
            </a:prstGeom>
          </p:spPr>
        </p:pic>
        <p:pic>
          <p:nvPicPr>
            <p:cNvPr id="13" name="Picture 2" descr="http://beta3.finance.si/pics/cache_no/notebook.141155587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58" y="2341459"/>
              <a:ext cx="1272330" cy="1027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/>
            <p:cNvSpPr/>
            <p:nvPr/>
          </p:nvSpPr>
          <p:spPr>
            <a:xfrm>
              <a:off x="5301460" y="3060932"/>
              <a:ext cx="187242" cy="1872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818988" y="4078972"/>
              <a:ext cx="1493670" cy="982016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 flipV="1">
              <a:off x="556468" y="5292065"/>
              <a:ext cx="552589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52933" y="137077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Tower Lab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71503" y="3658284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Box Lab</a:t>
              </a: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803" y="5699659"/>
              <a:ext cx="2042337" cy="115834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998603" y="525332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Inter-Connect Lab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4763834" y="5034375"/>
              <a:ext cx="372120" cy="16760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em1</a:t>
              </a:r>
              <a:endPara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4761110" y="4551192"/>
              <a:ext cx="372120" cy="167601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br0</a:t>
              </a:r>
              <a:endPara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3673679" y="3545157"/>
              <a:ext cx="438649" cy="312619"/>
              <a:chOff x="1618390" y="1838347"/>
              <a:chExt cx="1018300" cy="725729"/>
            </a:xfrm>
          </p:grpSpPr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41" name="모서리가 둥근 직사각형 40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VM</a:t>
                </a: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cxnSp>
          <p:nvCxnSpPr>
            <p:cNvPr id="42" name="직선 연결선 41"/>
            <p:cNvCxnSpPr>
              <a:endCxn id="38" idx="2"/>
            </p:cNvCxnSpPr>
            <p:nvPr/>
          </p:nvCxnSpPr>
          <p:spPr>
            <a:xfrm flipV="1">
              <a:off x="4944221" y="4718793"/>
              <a:ext cx="2948" cy="315582"/>
            </a:xfrm>
            <a:prstGeom prst="line">
              <a:avLst/>
            </a:prstGeom>
            <a:ln w="22225" cap="sq">
              <a:solidFill>
                <a:schemeClr val="tx2">
                  <a:lumMod val="75000"/>
                </a:schemeClr>
              </a:solidFill>
              <a:headEnd type="arrow" w="sm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꺾인 연결선 42"/>
            <p:cNvCxnSpPr>
              <a:stCxn id="38" idx="1"/>
              <a:endCxn id="46" idx="2"/>
            </p:cNvCxnSpPr>
            <p:nvPr/>
          </p:nvCxnSpPr>
          <p:spPr>
            <a:xfrm rot="10800000">
              <a:off x="3919282" y="4215566"/>
              <a:ext cx="841828" cy="41942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꺾인 연결선 43"/>
            <p:cNvCxnSpPr>
              <a:stCxn id="38" idx="3"/>
              <a:endCxn id="57" idx="1"/>
            </p:cNvCxnSpPr>
            <p:nvPr/>
          </p:nvCxnSpPr>
          <p:spPr>
            <a:xfrm flipV="1">
              <a:off x="5133230" y="4201082"/>
              <a:ext cx="750308" cy="433911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618" y="4699949"/>
              <a:ext cx="485981" cy="315572"/>
            </a:xfrm>
            <a:prstGeom prst="rect">
              <a:avLst/>
            </a:prstGeom>
          </p:spPr>
        </p:pic>
        <p:sp>
          <p:nvSpPr>
            <p:cNvPr id="46" name="모서리가 둥근 직사각형 45"/>
            <p:cNvSpPr/>
            <p:nvPr/>
          </p:nvSpPr>
          <p:spPr>
            <a:xfrm>
              <a:off x="3796993" y="4045870"/>
              <a:ext cx="244577" cy="16969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Tap1</a:t>
              </a:r>
              <a:endPara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cxnSp>
          <p:nvCxnSpPr>
            <p:cNvPr id="47" name="직선 화살표 연결선 46"/>
            <p:cNvCxnSpPr>
              <a:stCxn id="46" idx="0"/>
              <a:endCxn id="41" idx="2"/>
            </p:cNvCxnSpPr>
            <p:nvPr/>
          </p:nvCxnSpPr>
          <p:spPr>
            <a:xfrm flipH="1" flipV="1">
              <a:off x="3915382" y="3857776"/>
              <a:ext cx="3900" cy="188094"/>
            </a:xfrm>
            <a:prstGeom prst="straightConnector1">
              <a:avLst/>
            </a:prstGeom>
            <a:ln w="12700">
              <a:solidFill>
                <a:schemeClr val="tx2">
                  <a:lumMod val="75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/>
            <p:cNvSpPr/>
            <p:nvPr/>
          </p:nvSpPr>
          <p:spPr>
            <a:xfrm>
              <a:off x="4245060" y="6631268"/>
              <a:ext cx="1473596" cy="210177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49" name="Picture 2" descr="http://blog.hypriot.com/images/logo_tr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7052" y="6614113"/>
              <a:ext cx="353252" cy="244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4692597" y="6623918"/>
              <a:ext cx="9079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맑은 고딕" panose="020B0503020000020004" pitchFamily="50" charset="-127"/>
                  <a:cs typeface="+mn-cs"/>
                </a:rPr>
                <a:t>Hypriot OS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4926052" y="6372677"/>
              <a:ext cx="788945" cy="220135"/>
              <a:chOff x="1488893" y="4552574"/>
              <a:chExt cx="1552994" cy="433323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1488893" y="4552574"/>
                <a:ext cx="1552994" cy="43332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86" y="4589529"/>
                <a:ext cx="1410870" cy="362510"/>
              </a:xfrm>
              <a:prstGeom prst="rect">
                <a:avLst/>
              </a:prstGeom>
            </p:spPr>
          </p:pic>
        </p:grpSp>
        <p:sp>
          <p:nvSpPr>
            <p:cNvPr id="54" name="오른쪽 화살표 53"/>
            <p:cNvSpPr/>
            <p:nvPr/>
          </p:nvSpPr>
          <p:spPr>
            <a:xfrm rot="16200000">
              <a:off x="4232967" y="6305136"/>
              <a:ext cx="327894" cy="342866"/>
            </a:xfrm>
            <a:prstGeom prst="rightArrow">
              <a:avLst/>
            </a:prstGeom>
            <a:solidFill>
              <a:srgbClr val="FF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flipV="1">
              <a:off x="556468" y="3426440"/>
              <a:ext cx="552589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56" name="굽은 화살표 55"/>
            <p:cNvSpPr/>
            <p:nvPr/>
          </p:nvSpPr>
          <p:spPr>
            <a:xfrm rot="16200000" flipV="1">
              <a:off x="3584279" y="2757900"/>
              <a:ext cx="4354557" cy="2631710"/>
            </a:xfrm>
            <a:prstGeom prst="bentArrow">
              <a:avLst>
                <a:gd name="adj1" fmla="val 22253"/>
                <a:gd name="adj2" fmla="val 21924"/>
                <a:gd name="adj3" fmla="val 20657"/>
                <a:gd name="adj4" fmla="val 40493"/>
              </a:avLst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5883538" y="3687196"/>
              <a:ext cx="1238279" cy="1027772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4"/>
                </a:gs>
              </a:gsLst>
              <a:path path="circle">
                <a:fillToRect l="50000" t="-80000" r="50000" b="180000"/>
              </a:path>
              <a:tileRect/>
            </a:gradFill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6109115" y="3838008"/>
              <a:ext cx="431599" cy="781415"/>
              <a:chOff x="2184127" y="2620971"/>
              <a:chExt cx="972026" cy="1759865"/>
            </a:xfrm>
          </p:grpSpPr>
          <p:sp>
            <p:nvSpPr>
              <p:cNvPr id="59" name="정육면체 58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60" name="그림 5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61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grpSp>
          <p:nvGrpSpPr>
            <p:cNvPr id="62" name="그룹 61"/>
            <p:cNvGrpSpPr/>
            <p:nvPr/>
          </p:nvGrpSpPr>
          <p:grpSpPr>
            <a:xfrm>
              <a:off x="6255524" y="3864931"/>
              <a:ext cx="431599" cy="781415"/>
              <a:chOff x="2184127" y="2620971"/>
              <a:chExt cx="972026" cy="1759865"/>
            </a:xfrm>
          </p:grpSpPr>
          <p:sp>
            <p:nvSpPr>
              <p:cNvPr id="63" name="정육면체 62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65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66" name="TextBox 65"/>
            <p:cNvSpPr txBox="1"/>
            <p:nvPr/>
          </p:nvSpPr>
          <p:spPr>
            <a:xfrm>
              <a:off x="5788639" y="3441627"/>
              <a:ext cx="14109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Kafka broker cluster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6404744" y="3896053"/>
              <a:ext cx="431599" cy="781415"/>
              <a:chOff x="2184127" y="2620971"/>
              <a:chExt cx="972026" cy="1759865"/>
            </a:xfrm>
          </p:grpSpPr>
          <p:sp>
            <p:nvSpPr>
              <p:cNvPr id="68" name="정육면체 67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69" name="그림 6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70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71" name="직사각형 70"/>
            <p:cNvSpPr/>
            <p:nvPr/>
          </p:nvSpPr>
          <p:spPr>
            <a:xfrm>
              <a:off x="5837322" y="4776843"/>
              <a:ext cx="1437408" cy="38191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4227" y="4826536"/>
              <a:ext cx="1111648" cy="285628"/>
            </a:xfrm>
            <a:prstGeom prst="rect">
              <a:avLst/>
            </a:prstGeom>
          </p:spPr>
        </p:pic>
        <p:sp>
          <p:nvSpPr>
            <p:cNvPr id="73" name="직사각형 103"/>
            <p:cNvSpPr/>
            <p:nvPr/>
          </p:nvSpPr>
          <p:spPr>
            <a:xfrm>
              <a:off x="4248220" y="5438376"/>
              <a:ext cx="291502" cy="8940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74" name="Picture 2" descr="Net-SN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6300" y="5839277"/>
              <a:ext cx="260633" cy="58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그룹 74"/>
            <p:cNvGrpSpPr/>
            <p:nvPr/>
          </p:nvGrpSpPr>
          <p:grpSpPr>
            <a:xfrm>
              <a:off x="4948399" y="5401612"/>
              <a:ext cx="496185" cy="894039"/>
              <a:chOff x="1302642" y="2620971"/>
              <a:chExt cx="976711" cy="1759865"/>
            </a:xfrm>
          </p:grpSpPr>
          <p:sp>
            <p:nvSpPr>
              <p:cNvPr id="76" name="정육면체 75"/>
              <p:cNvSpPr/>
              <p:nvPr/>
            </p:nvSpPr>
            <p:spPr>
              <a:xfrm>
                <a:off x="14624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77" name="Picture 2" descr="https://flume.apache.org/_static/flume-logo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656" y="3311118"/>
                <a:ext cx="525444" cy="526158"/>
              </a:xfrm>
              <a:prstGeom prst="rect">
                <a:avLst/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1302642" y="2692584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</p:grpSp>
    </p:spTree>
    <p:extLst>
      <p:ext uri="{BB962C8B-B14F-4D97-AF65-F5344CB8AC3E}">
        <p14:creationId xmlns:p14="http://schemas.microsoft.com/office/powerpoint/2010/main" val="143713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1591" y="332719"/>
            <a:ext cx="510082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Review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50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0" y="8"/>
            <a:ext cx="3122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Lab Summary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568981" y="1081735"/>
            <a:ext cx="79419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With </a:t>
            </a:r>
            <a:r>
              <a:rPr lang="en-US" altLang="ko-KR" sz="2800" dirty="0" smtClean="0"/>
              <a:t>Tower </a:t>
            </a:r>
            <a:r>
              <a:rPr lang="en-US" altLang="ko-KR" sz="2800" dirty="0"/>
              <a:t>Lab, you have experimented </a:t>
            </a:r>
            <a:r>
              <a:rPr lang="en-US" altLang="ko-KR" sz="2800" dirty="0" smtClean="0"/>
              <a:t>selected roles of Monitor/Control (</a:t>
            </a:r>
            <a:r>
              <a:rPr lang="ko-KR" altLang="en-US" sz="2800" dirty="0" smtClean="0"/>
              <a:t>관제</a:t>
            </a:r>
            <a:r>
              <a:rPr lang="en-US" altLang="ko-KR" sz="2800" dirty="0" smtClean="0"/>
              <a:t>) Tower</a:t>
            </a:r>
            <a:endParaRPr lang="en-US" altLang="ko-KR" sz="2800" dirty="0"/>
          </a:p>
          <a:p>
            <a:pPr marL="457200" indent="-457200">
              <a:buAutoNum type="arabicPeriod"/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en-US" altLang="ko-KR" sz="2800" dirty="0" smtClean="0"/>
              <a:t>Visibility Center function to </a:t>
            </a:r>
            <a:r>
              <a:rPr lang="en-US" altLang="ko-KR" sz="2800" b="1" dirty="0" smtClean="0"/>
              <a:t>enable ‘distributed monitoring’ </a:t>
            </a:r>
            <a:r>
              <a:rPr lang="en-US" altLang="ko-KR" sz="2800" dirty="0" smtClean="0"/>
              <a:t>over remote Boxes and to </a:t>
            </a:r>
            <a:r>
              <a:rPr lang="en-US" altLang="ko-KR" sz="2800" b="1" dirty="0" smtClean="0"/>
              <a:t>store ‘monitoring information’ </a:t>
            </a:r>
            <a:r>
              <a:rPr lang="en-US" altLang="ko-KR" sz="2800" dirty="0" smtClean="0"/>
              <a:t>to time-size DB.</a:t>
            </a:r>
            <a:endParaRPr lang="en-US" altLang="ko-KR" sz="2800" dirty="0"/>
          </a:p>
          <a:p>
            <a:pPr marL="457200" indent="-457200">
              <a:buAutoNum type="arabicPeriod"/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en-US" altLang="ko-KR" sz="2800" dirty="0" smtClean="0"/>
              <a:t>Provisioning Center function to </a:t>
            </a:r>
            <a:r>
              <a:rPr lang="en-US" altLang="ko-KR" sz="2800" b="1" dirty="0" smtClean="0"/>
              <a:t>enable remote ‘installation &amp; configuration</a:t>
            </a:r>
            <a:r>
              <a:rPr lang="en-US" altLang="ko-KR" sz="2800" dirty="0" smtClean="0"/>
              <a:t> (of OS and others)’ of distributed Boxes.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8331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962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3452" y="332719"/>
            <a:ext cx="5097101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Theory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77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744" y="6263688"/>
            <a:ext cx="612304" cy="583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251520" y="112464"/>
            <a:ext cx="7272808" cy="7196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Autofit/>
          </a:bodyPr>
          <a:lstStyle/>
          <a:p>
            <a:pPr>
              <a:defRPr/>
            </a:pPr>
            <a:r>
              <a:rPr lang="en-US" altLang="ko-K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 Framework</a:t>
            </a:r>
            <a:endParaRPr lang="ko-KR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t="20453"/>
          <a:stretch/>
        </p:blipFill>
        <p:spPr>
          <a:xfrm>
            <a:off x="4499992" y="4005064"/>
            <a:ext cx="4564260" cy="28529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998" y="469909"/>
            <a:ext cx="1259632" cy="112508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4095189"/>
            <a:ext cx="3236006" cy="150058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40" y="5492930"/>
            <a:ext cx="1796707" cy="11644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089" y="878294"/>
            <a:ext cx="6252716" cy="317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1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그룹 89"/>
          <p:cNvGrpSpPr/>
          <p:nvPr/>
        </p:nvGrpSpPr>
        <p:grpSpPr>
          <a:xfrm>
            <a:off x="5460340" y="351725"/>
            <a:ext cx="3566476" cy="1620396"/>
            <a:chOff x="0" y="4437112"/>
            <a:chExt cx="4860032" cy="2420888"/>
          </a:xfrm>
        </p:grpSpPr>
        <p:sp>
          <p:nvSpPr>
            <p:cNvPr id="89" name="모서리가 둥근 직사각형 88"/>
            <p:cNvSpPr/>
            <p:nvPr/>
          </p:nvSpPr>
          <p:spPr>
            <a:xfrm>
              <a:off x="0" y="4437112"/>
              <a:ext cx="4860032" cy="2420888"/>
            </a:xfrm>
            <a:prstGeom prst="round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764" y="4760927"/>
              <a:ext cx="3888431" cy="2063250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258" y="4498132"/>
              <a:ext cx="1048367" cy="934000"/>
            </a:xfrm>
            <a:prstGeom prst="rect">
              <a:avLst/>
            </a:prstGeom>
          </p:spPr>
        </p:pic>
      </p:grpSp>
      <p:grpSp>
        <p:nvGrpSpPr>
          <p:cNvPr id="98" name="그룹 97"/>
          <p:cNvGrpSpPr/>
          <p:nvPr/>
        </p:nvGrpSpPr>
        <p:grpSpPr>
          <a:xfrm>
            <a:off x="0" y="5433973"/>
            <a:ext cx="9036496" cy="1347074"/>
            <a:chOff x="971991" y="1523281"/>
            <a:chExt cx="6976169" cy="3949570"/>
          </a:xfrm>
        </p:grpSpPr>
        <p:sp>
          <p:nvSpPr>
            <p:cNvPr id="99" name="직사각형 98"/>
            <p:cNvSpPr/>
            <p:nvPr/>
          </p:nvSpPr>
          <p:spPr>
            <a:xfrm>
              <a:off x="1119404" y="2564904"/>
              <a:ext cx="6828755" cy="2701633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      </a:t>
              </a: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0" name="직각 삼각형 99"/>
            <p:cNvSpPr/>
            <p:nvPr/>
          </p:nvSpPr>
          <p:spPr>
            <a:xfrm rot="16200000">
              <a:off x="3721131" y="1039507"/>
              <a:ext cx="2701633" cy="5752423"/>
            </a:xfrm>
            <a:prstGeom prst="rtTriangl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1" name="직각 삼각형 100"/>
            <p:cNvSpPr/>
            <p:nvPr/>
          </p:nvSpPr>
          <p:spPr>
            <a:xfrm rot="5400000">
              <a:off x="1170847" y="2513458"/>
              <a:ext cx="2701633" cy="2804527"/>
            </a:xfrm>
            <a:prstGeom prst="rtTriangl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780448" y="2855922"/>
              <a:ext cx="2160239" cy="2616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Clouds</a:t>
              </a:r>
              <a:br>
                <a:rPr kumimoji="1" lang="en-US" altLang="ko-KR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</a:br>
              <a:r>
                <a:rPr kumimoji="1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(HPC/</a:t>
              </a:r>
              <a:r>
                <a:rPr kumimoji="1" lang="en-US" altLang="ko-KR" sz="2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BigData</a:t>
              </a:r>
              <a:r>
                <a:rPr kumimoji="1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)</a:t>
              </a:r>
              <a:r>
                <a:rPr kumimoji="1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 </a:t>
              </a:r>
              <a:endParaRPr kumimoji="1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971991" y="2598153"/>
              <a:ext cx="1800201" cy="1540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Things</a:t>
              </a:r>
              <a:endPara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1115616" y="1523281"/>
              <a:ext cx="2160240" cy="8209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End</a:t>
              </a:r>
              <a:endPara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3465083" y="1523281"/>
              <a:ext cx="2160240" cy="820952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Edge</a:t>
              </a:r>
              <a:endPara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5787920" y="1523281"/>
              <a:ext cx="2160240" cy="8209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Core</a:t>
              </a:r>
              <a:endPara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07" name="직선 연결선 106"/>
            <p:cNvCxnSpPr/>
            <p:nvPr/>
          </p:nvCxnSpPr>
          <p:spPr>
            <a:xfrm>
              <a:off x="3347864" y="2564905"/>
              <a:ext cx="0" cy="273630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3509688" y="2686097"/>
                  <a:ext cx="2128074" cy="26169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1" lang="ko-KR" alt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𝝁</m:t>
                      </m:r>
                    </m:oMath>
                  </a14:m>
                  <a:r>
                    <a:rPr kumimoji="1" lang="en-US" altLang="ko-KR" sz="2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Clouds</a:t>
                  </a:r>
                  <a:br>
                    <a:rPr kumimoji="1" lang="en-US" altLang="ko-KR" sz="2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</a:br>
                  <a:r>
                    <a:rPr kumimoji="1" lang="en-US" altLang="ko-KR" sz="24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(SDN/NFV)</a:t>
                  </a:r>
                  <a:endParaRPr kumimoji="1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9688" y="2686097"/>
                  <a:ext cx="2128074" cy="2616929"/>
                </a:xfrm>
                <a:prstGeom prst="rect">
                  <a:avLst/>
                </a:prstGeom>
                <a:blipFill>
                  <a:blip r:embed="rId4"/>
                  <a:stretch>
                    <a:fillRect t="-6803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직선 연결선 108"/>
            <p:cNvCxnSpPr/>
            <p:nvPr/>
          </p:nvCxnSpPr>
          <p:spPr>
            <a:xfrm>
              <a:off x="5724128" y="2564904"/>
              <a:ext cx="0" cy="273630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제목 110"/>
          <p:cNvSpPr>
            <a:spLocks noGrp="1"/>
          </p:cNvSpPr>
          <p:nvPr>
            <p:ph type="title"/>
          </p:nvPr>
        </p:nvSpPr>
        <p:spPr>
          <a:xfrm>
            <a:off x="21453" y="116632"/>
            <a:ext cx="5095485" cy="1294031"/>
          </a:xfrm>
        </p:spPr>
        <p:txBody>
          <a:bodyPr>
            <a:noAutofit/>
          </a:bodyPr>
          <a:lstStyle/>
          <a:p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SmartX Composable Playground &amp; Boxes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6199150" y="2597208"/>
            <a:ext cx="2602478" cy="2545102"/>
            <a:chOff x="6242784" y="3284984"/>
            <a:chExt cx="2602478" cy="2545102"/>
          </a:xfrm>
        </p:grpSpPr>
        <p:pic>
          <p:nvPicPr>
            <p:cNvPr id="84" name="Picture 109" descr="BlueCloud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898" y="3284984"/>
              <a:ext cx="2558364" cy="1305304"/>
            </a:xfrm>
            <a:prstGeom prst="rect">
              <a:avLst/>
            </a:prstGeom>
            <a:noFill/>
            <a:ln>
              <a:noFill/>
            </a:ln>
            <a:extLst/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6473" y="3380704"/>
              <a:ext cx="1079213" cy="1177475"/>
            </a:xfrm>
            <a:prstGeom prst="rect">
              <a:avLst/>
            </a:prstGeom>
          </p:spPr>
        </p:pic>
        <p:sp>
          <p:nvSpPr>
            <p:cNvPr id="91" name="TextBox 90"/>
            <p:cNvSpPr txBox="1"/>
            <p:nvPr/>
          </p:nvSpPr>
          <p:spPr>
            <a:xfrm>
              <a:off x="6437260" y="4598980"/>
              <a:ext cx="2257641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SmartX 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DevOps Tower Cloud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with </a:t>
              </a:r>
              <a:r>
                <a:rPr kumimoji="1" lang="en-US" altLang="ko-KR" sz="1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DataLake</a:t>
              </a:r>
              <a:endPara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endParaRPr>
            </a:p>
          </p:txBody>
        </p:sp>
        <p:pic>
          <p:nvPicPr>
            <p:cNvPr id="112" name="Picture 8" descr="icon-technology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784" y="3892863"/>
              <a:ext cx="849496" cy="630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그룹 121"/>
          <p:cNvGrpSpPr/>
          <p:nvPr/>
        </p:nvGrpSpPr>
        <p:grpSpPr>
          <a:xfrm>
            <a:off x="1831893" y="3542473"/>
            <a:ext cx="2056139" cy="1764393"/>
            <a:chOff x="1831893" y="3542473"/>
            <a:chExt cx="2056139" cy="1764393"/>
          </a:xfrm>
        </p:grpSpPr>
        <p:grpSp>
          <p:nvGrpSpPr>
            <p:cNvPr id="95" name="그룹 94"/>
            <p:cNvGrpSpPr/>
            <p:nvPr/>
          </p:nvGrpSpPr>
          <p:grpSpPr>
            <a:xfrm>
              <a:off x="2332798" y="3542473"/>
              <a:ext cx="1555234" cy="1764393"/>
              <a:chOff x="2512989" y="2393020"/>
              <a:chExt cx="1555234" cy="1764393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91893" y="2880161"/>
                <a:ext cx="698713" cy="567499"/>
              </a:xfrm>
              <a:prstGeom prst="rect">
                <a:avLst/>
              </a:prstGeom>
            </p:spPr>
          </p:pic>
          <p:sp>
            <p:nvSpPr>
              <p:cNvPr id="87" name="TextBox 86"/>
              <p:cNvSpPr txBox="1"/>
              <p:nvPr/>
            </p:nvSpPr>
            <p:spPr>
              <a:xfrm>
                <a:off x="2512989" y="3449527"/>
                <a:ext cx="155523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SmartX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Edge </a:t>
                </a:r>
                <a:r>
                  <a:rPr kumimoji="1" lang="el-GR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μ</a:t>
                </a: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Boxes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96" name="그림 9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44016" y="2825094"/>
                <a:ext cx="632755" cy="513927"/>
              </a:xfrm>
              <a:prstGeom prst="rect">
                <a:avLst/>
              </a:prstGeom>
            </p:spPr>
          </p:pic>
          <p:pic>
            <p:nvPicPr>
              <p:cNvPr id="97" name="그림 9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29838" y="2393020"/>
                <a:ext cx="632755" cy="513927"/>
              </a:xfrm>
              <a:prstGeom prst="rect">
                <a:avLst/>
              </a:prstGeom>
            </p:spPr>
          </p:pic>
        </p:grpSp>
        <p:sp>
          <p:nvSpPr>
            <p:cNvPr id="115" name="TextBox 114"/>
            <p:cNvSpPr txBox="1"/>
            <p:nvPr/>
          </p:nvSpPr>
          <p:spPr>
            <a:xfrm>
              <a:off x="1831893" y="3660235"/>
              <a:ext cx="9442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Type O</a:t>
              </a:r>
              <a:endPara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4013046" y="3466936"/>
            <a:ext cx="2080314" cy="1889707"/>
            <a:chOff x="3678812" y="3417159"/>
            <a:chExt cx="2080314" cy="1889707"/>
          </a:xfrm>
        </p:grpSpPr>
        <p:grpSp>
          <p:nvGrpSpPr>
            <p:cNvPr id="94" name="그룹 93"/>
            <p:cNvGrpSpPr/>
            <p:nvPr/>
          </p:nvGrpSpPr>
          <p:grpSpPr>
            <a:xfrm>
              <a:off x="4243968" y="3417159"/>
              <a:ext cx="1515158" cy="1889707"/>
              <a:chOff x="4290253" y="2265839"/>
              <a:chExt cx="1515158" cy="1889707"/>
            </a:xfrm>
          </p:grpSpPr>
          <p:sp>
            <p:nvSpPr>
              <p:cNvPr id="88" name="TextBox 87"/>
              <p:cNvSpPr txBox="1"/>
              <p:nvPr/>
            </p:nvSpPr>
            <p:spPr>
              <a:xfrm>
                <a:off x="4290253" y="3447660"/>
                <a:ext cx="151515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SmartX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Edge Cluster</a:t>
                </a:r>
              </a:p>
            </p:txBody>
          </p:sp>
          <p:pic>
            <p:nvPicPr>
              <p:cNvPr id="92" name="그림 9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70866" y="2265839"/>
                <a:ext cx="1331937" cy="1173129"/>
              </a:xfrm>
              <a:prstGeom prst="rect">
                <a:avLst/>
              </a:prstGeom>
            </p:spPr>
          </p:pic>
        </p:grpSp>
        <p:sp>
          <p:nvSpPr>
            <p:cNvPr id="117" name="TextBox 116"/>
            <p:cNvSpPr txBox="1"/>
            <p:nvPr/>
          </p:nvSpPr>
          <p:spPr>
            <a:xfrm>
              <a:off x="3678812" y="3494709"/>
              <a:ext cx="11574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Type K/S</a:t>
              </a:r>
              <a:endPara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2411760" y="2276268"/>
            <a:ext cx="2226105" cy="1215909"/>
            <a:chOff x="2319875" y="2225173"/>
            <a:chExt cx="2226105" cy="1215909"/>
          </a:xfrm>
        </p:grpSpPr>
        <p:sp>
          <p:nvSpPr>
            <p:cNvPr id="114" name="TextBox 113"/>
            <p:cNvSpPr txBox="1"/>
            <p:nvPr/>
          </p:nvSpPr>
          <p:spPr>
            <a:xfrm>
              <a:off x="2319875" y="2336281"/>
              <a:ext cx="1171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rPr>
                <a:t>Type B/C</a:t>
              </a:r>
              <a:endPara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119" name="그룹 118"/>
            <p:cNvGrpSpPr/>
            <p:nvPr/>
          </p:nvGrpSpPr>
          <p:grpSpPr>
            <a:xfrm>
              <a:off x="3242418" y="2225173"/>
              <a:ext cx="1303562" cy="1215909"/>
              <a:chOff x="3326297" y="2631531"/>
              <a:chExt cx="1303562" cy="1215909"/>
            </a:xfrm>
          </p:grpSpPr>
          <p:pic>
            <p:nvPicPr>
              <p:cNvPr id="116" name="그림 11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64081" y="2631531"/>
                <a:ext cx="864030" cy="557116"/>
              </a:xfrm>
              <a:prstGeom prst="rect">
                <a:avLst/>
              </a:prstGeom>
            </p:spPr>
          </p:pic>
          <p:sp>
            <p:nvSpPr>
              <p:cNvPr id="118" name="TextBox 117"/>
              <p:cNvSpPr txBox="1"/>
              <p:nvPr/>
            </p:nvSpPr>
            <p:spPr>
              <a:xfrm>
                <a:off x="3326297" y="3139554"/>
                <a:ext cx="130356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SmartX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Cloud Box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428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ime Series Databas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38" y="1997488"/>
            <a:ext cx="4291046" cy="12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Visibility: TSDB </a:t>
            </a:r>
            <a:r>
              <a:rPr lang="en-US" altLang="ko-KR" dirty="0"/>
              <a:t>(Time Series Database)</a:t>
            </a:r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11519" y="3560885"/>
            <a:ext cx="8263830" cy="4341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7030A0"/>
                </a:solidFill>
                <a:latin typeface="맑은 고딕 (본문)"/>
              </a:rPr>
              <a:t>Time series data is arrays of numbers indexed by time.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In </a:t>
            </a:r>
            <a:r>
              <a:rPr lang="en-US" altLang="ko-KR" dirty="0">
                <a:solidFill>
                  <a:schemeClr val="tx1"/>
                </a:solidFill>
                <a:latin typeface="맑은 고딕 (본문)"/>
              </a:rPr>
              <a:t>some fields these time series are called profiles, curves, or traces.</a:t>
            </a:r>
          </a:p>
          <a:p>
            <a:pPr>
              <a:buFont typeface="+mj-lt"/>
              <a:buAutoNum type="arabicPeriod"/>
            </a:pPr>
            <a:endParaRPr lang="en-US" altLang="ko-KR" dirty="0">
              <a:latin typeface="맑은 고딕 (본문)"/>
            </a:endParaRPr>
          </a:p>
          <a:p>
            <a:pPr marL="0" indent="0">
              <a:buNone/>
            </a:pPr>
            <a:endParaRPr lang="en-US" altLang="ko-KR" dirty="0">
              <a:latin typeface="맑은 고딕 (본문)"/>
            </a:endParaRPr>
          </a:p>
        </p:txBody>
      </p:sp>
      <p:pic>
        <p:nvPicPr>
          <p:cNvPr id="1026" name="Picture 2" descr="time series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30" y="1262598"/>
            <a:ext cx="2922428" cy="96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fluxdb chronograf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40" y="4723616"/>
            <a:ext cx="6394429" cy="198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nfluxdb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2" t="30553" r="22540" b="31279"/>
          <a:stretch/>
        </p:blipFill>
        <p:spPr bwMode="auto">
          <a:xfrm>
            <a:off x="4054975" y="915174"/>
            <a:ext cx="2686240" cy="6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980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Orchestration: Apache Kafka </a:t>
            </a:r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461" y="828675"/>
            <a:ext cx="8586938" cy="3537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Kafka is a high-</a:t>
            </a:r>
            <a:r>
              <a:rPr lang="en-US" altLang="ko-KR" dirty="0" err="1" smtClean="0">
                <a:solidFill>
                  <a:schemeClr val="tx1"/>
                </a:solidFill>
                <a:latin typeface="맑은 고딕 (본문)"/>
              </a:rPr>
              <a:t>throughoutput</a:t>
            </a: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 distributed messaging system.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맑은 고딕 (본문)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맑은 고딕 (본문)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We can consume message at-most-once, at-least-once or exact-once.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chemeClr val="tx1"/>
                </a:solidFill>
                <a:latin typeface="맑은 고딕 (본문)"/>
              </a:rPr>
              <a:t>ZooKeeper</a:t>
            </a: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 (본문)"/>
              </a:rPr>
              <a:t>is a centralized service for maintaining configuration information, naming, providing distributed synchronization, and providing group services</a:t>
            </a: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. Zookeeper is well used together with </a:t>
            </a:r>
            <a:r>
              <a:rPr lang="en-US" altLang="ko-KR" dirty="0">
                <a:solidFill>
                  <a:schemeClr val="tx1"/>
                </a:solidFill>
                <a:latin typeface="맑은 고딕 (본문)"/>
              </a:rPr>
              <a:t>K</a:t>
            </a:r>
            <a:r>
              <a:rPr lang="en-US" altLang="ko-KR" dirty="0" smtClean="0">
                <a:solidFill>
                  <a:schemeClr val="tx1"/>
                </a:solidFill>
                <a:latin typeface="맑은 고딕 (본문)"/>
              </a:rPr>
              <a:t>afka.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7030A0"/>
                </a:solidFill>
                <a:latin typeface="맑은 고딕 (본문)"/>
              </a:rPr>
              <a:t>Many subprojects from Apache (especially big data projects including Hadoop) are taking logo originated from animals. ‘Zookeeper’ maintain and sustain connection between these projects(animals)  </a:t>
            </a:r>
            <a:endParaRPr lang="en-US" altLang="ko-KR" dirty="0">
              <a:solidFill>
                <a:srgbClr val="7030A0"/>
              </a:solidFill>
              <a:latin typeface="맑은 고딕 (본문)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51626" y="4352330"/>
            <a:ext cx="6796999" cy="2405889"/>
            <a:chOff x="575351" y="3786420"/>
            <a:chExt cx="8019048" cy="2838450"/>
          </a:xfrm>
        </p:grpSpPr>
        <p:sp>
          <p:nvSpPr>
            <p:cNvPr id="6" name="타원 5"/>
            <p:cNvSpPr/>
            <p:nvPr/>
          </p:nvSpPr>
          <p:spPr>
            <a:xfrm>
              <a:off x="5755949" y="3786420"/>
              <a:ext cx="2838450" cy="2838450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Picture 2" descr="ìíì¹ íì´ë¸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002" y="5013998"/>
              <a:ext cx="1145758" cy="1031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Apache pi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1752" y="4927149"/>
              <a:ext cx="1150947" cy="1372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adoop logo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2552" y="4346747"/>
              <a:ext cx="2013987" cy="522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pache zookeeper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51" y="3872145"/>
              <a:ext cx="3180430" cy="2427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내용 개체 틀 2"/>
            <p:cNvSpPr txBox="1">
              <a:spLocks/>
            </p:cNvSpPr>
            <p:nvPr/>
          </p:nvSpPr>
          <p:spPr>
            <a:xfrm>
              <a:off x="3708651" y="4700562"/>
              <a:ext cx="1803031" cy="7731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429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Tx/>
                <a:buNone/>
              </a:pPr>
              <a:r>
                <a:rPr lang="en-US" altLang="ko-KR" sz="1600" b="1" dirty="0">
                  <a:solidFill>
                    <a:schemeClr val="tx1"/>
                  </a:solidFill>
                  <a:latin typeface="맑은 고딕 (본문)"/>
                </a:rPr>
                <a:t>t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맑은 고딕 (본문)"/>
                </a:rPr>
                <a:t>akes care of</a:t>
              </a:r>
              <a:endParaRPr lang="en-US" altLang="ko-KR" sz="1600" b="1" dirty="0">
                <a:solidFill>
                  <a:schemeClr val="tx1"/>
                </a:solidFill>
                <a:latin typeface="맑은 고딕 (본문)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91275" y="3876675"/>
              <a:ext cx="1613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Animals</a:t>
              </a:r>
              <a:endParaRPr lang="ko-KR" altLang="en-US" dirty="0"/>
            </a:p>
          </p:txBody>
        </p:sp>
      </p:grpSp>
      <p:pic>
        <p:nvPicPr>
          <p:cNvPr id="1036" name="Picture 12" descr="https://t1.daumcdn.net/cfile/tistory/227E373554FC02CB2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483" y="1364893"/>
            <a:ext cx="2153798" cy="47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blog.cloudera.com/wp-content/uploads/2014/11/flafka-f3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72" t="-1" r="1" b="-5184"/>
          <a:stretch/>
        </p:blipFill>
        <p:spPr bwMode="auto">
          <a:xfrm>
            <a:off x="7197734" y="367979"/>
            <a:ext cx="1597185" cy="188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465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5963</TotalTime>
  <Words>1614</Words>
  <Application>Microsoft Office PowerPoint</Application>
  <PresentationFormat>화면 슬라이드 쇼(4:3)</PresentationFormat>
  <Paragraphs>513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7" baseType="lpstr">
      <vt:lpstr>HY그래픽M</vt:lpstr>
      <vt:lpstr>굴림</vt:lpstr>
      <vt:lpstr>나눔고딕코딩</vt:lpstr>
      <vt:lpstr>맑은 고딕</vt:lpstr>
      <vt:lpstr>맑은 고딕 (본문)</vt:lpstr>
      <vt:lpstr>Arial</vt:lpstr>
      <vt:lpstr>Calibri</vt:lpstr>
      <vt:lpstr>Calibri Light</vt:lpstr>
      <vt:lpstr>Cambria Math</vt:lpstr>
      <vt:lpstr>Comic Sans MS</vt:lpstr>
      <vt:lpstr>Times New Roman</vt:lpstr>
      <vt:lpstr>Trebuchet MS</vt:lpstr>
      <vt:lpstr>Wingdings</vt:lpstr>
      <vt:lpstr>Wingdings 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SmartX Automation Framework</vt:lpstr>
      <vt:lpstr>SmartX Composable Playground &amp; Boxes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NAME: NUC5i5MYHE (NUC PC) CPU: i5-5300U @2.30GHz CORE: 4 Memory: 16GB DDR3 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주성</dc:creator>
  <cp:lastModifiedBy>김 주성</cp:lastModifiedBy>
  <cp:revision>207</cp:revision>
  <dcterms:created xsi:type="dcterms:W3CDTF">2018-10-03T14:15:02Z</dcterms:created>
  <dcterms:modified xsi:type="dcterms:W3CDTF">2019-04-29T08:57:23Z</dcterms:modified>
</cp:coreProperties>
</file>